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22"/>
  </p:notesMasterIdLst>
  <p:handoutMasterIdLst>
    <p:handoutMasterId r:id="rId23"/>
  </p:handoutMasterIdLst>
  <p:sldIdLst>
    <p:sldId id="1864" r:id="rId5"/>
    <p:sldId id="1846" r:id="rId6"/>
    <p:sldId id="1845" r:id="rId7"/>
    <p:sldId id="1848" r:id="rId8"/>
    <p:sldId id="1849" r:id="rId9"/>
    <p:sldId id="1860" r:id="rId10"/>
    <p:sldId id="1852" r:id="rId11"/>
    <p:sldId id="1865" r:id="rId12"/>
    <p:sldId id="1866" r:id="rId13"/>
    <p:sldId id="1867" r:id="rId14"/>
    <p:sldId id="1868" r:id="rId15"/>
    <p:sldId id="1859" r:id="rId16"/>
    <p:sldId id="1869" r:id="rId17"/>
    <p:sldId id="1873" r:id="rId18"/>
    <p:sldId id="1870" r:id="rId19"/>
    <p:sldId id="1872" r:id="rId20"/>
    <p:sldId id="1871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inks" id="{4CCBE145-9F3B-43C3-8EAE-1EE4FE803BE6}">
          <p14:sldIdLst>
            <p14:sldId id="1864"/>
            <p14:sldId id="1846"/>
            <p14:sldId id="1845"/>
            <p14:sldId id="1848"/>
            <p14:sldId id="1849"/>
            <p14:sldId id="1860"/>
            <p14:sldId id="1852"/>
            <p14:sldId id="1865"/>
            <p14:sldId id="1866"/>
            <p14:sldId id="1867"/>
            <p14:sldId id="1868"/>
            <p14:sldId id="1859"/>
            <p14:sldId id="1869"/>
            <p14:sldId id="1873"/>
            <p14:sldId id="1870"/>
            <p14:sldId id="1872"/>
            <p14:sldId id="1871"/>
          </p14:sldIdLst>
        </p14:section>
      </p14:sectionLst>
    </p:ext>
    <p:ext uri="{EFAFB233-063F-42B5-8137-9DF3F51BA10A}">
      <p15:sldGuideLst xmlns:p15="http://schemas.microsoft.com/office/powerpoint/2012/main">
        <p15:guide id="2" pos="4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F4"/>
    <a:srgbClr val="FF2625"/>
    <a:srgbClr val="007788"/>
    <a:srgbClr val="297C2A"/>
    <a:srgbClr val="FE4387"/>
    <a:srgbClr val="F69000"/>
    <a:srgbClr val="01C2D1"/>
    <a:srgbClr val="D6D734"/>
    <a:srgbClr val="005C68"/>
    <a:srgbClr val="3B2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5" autoAdjust="0"/>
    <p:restoredTop sz="94641" autoAdjust="0"/>
  </p:normalViewPr>
  <p:slideViewPr>
    <p:cSldViewPr snapToGrid="0">
      <p:cViewPr varScale="1">
        <p:scale>
          <a:sx n="68" d="100"/>
          <a:sy n="68" d="100"/>
        </p:scale>
        <p:origin x="1092" y="72"/>
      </p:cViewPr>
      <p:guideLst>
        <p:guide pos="4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2684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5-29T11:33:54.831" idx="1">
    <p:pos x="5676" y="3087"/>
    <p:text>https://unwomen.org/es/what-we-do/ending-violence-against-women/faqs/types-of-violence#:~:text=La%20violencia%20de%20g%C3%A9nero%20se,la%20existencia%20de%20normas%20da%C3%B1inas.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5-29T15:22:51.948" idx="2">
    <p:pos x="7584" y="94"/>
    <p:text>https://colombia.unfpa.org/es/publications/que-son-las-violencias-basadas-en-genero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AFC1F-15E8-4659-B445-2DCE56C6E4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89ACF-620B-4973-826D-C81B497FD2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D4961-0791-4140-A452-41CFA6EC0553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44D2E-37ED-41C4-A335-2B6C8751E2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48BB0-5B2C-4ACA-BD70-CC3E971502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6954D-AA1D-47B5-9106-5D9358A61F4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48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‹Nº›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2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528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E0BC0C9-E1C8-43B4-B02D-558783360CD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645152" y="1837944"/>
            <a:ext cx="6967728" cy="2624328"/>
          </a:xfrm>
        </p:spPr>
        <p:txBody>
          <a:bodyPr anchor="ctr">
            <a:normAutofit fontScale="90000"/>
          </a:bodyPr>
          <a:lstStyle>
            <a:lvl1pPr algn="ctr">
              <a:defRPr sz="4400" b="0">
                <a:solidFill>
                  <a:schemeClr val="accent3"/>
                </a:solidFill>
                <a:latin typeface="+mj-lt"/>
              </a:defRPr>
            </a:lvl1pPr>
          </a:lstStyle>
          <a:p>
            <a:pPr algn="l" eaLnBrk="1" hangingPunct="1"/>
            <a:endParaRPr lang="en-US" altLang="en-US" sz="6600" b="1" dirty="0">
              <a:latin typeface="+mn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A0F3C9-3AB5-4E08-8531-AA11FB733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525"/>
            <a:ext cx="41719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A834B-FAC3-4C97-AEAE-75A4B8BA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4"/>
            <a:ext cx="9144000" cy="64633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40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5/30/2024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465482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7C0253-70CA-4E5C-AE9D-1B0C8D381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5"/>
          <a:stretch/>
        </p:blipFill>
        <p:spPr>
          <a:xfrm>
            <a:off x="44450" y="5638800"/>
            <a:ext cx="12147550" cy="121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6C0B2-9A48-4C93-B61B-29BAD5AA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494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algn="ctr">
              <a:buNone/>
              <a:defRPr sz="1600"/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865C00-02F4-49EE-A361-F7D34853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84A5CD-78E4-4FA4-A69A-69BA623D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EFAC9D2-EFFD-400B-A27D-15491636E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3875" y="266700"/>
            <a:ext cx="4048125" cy="5924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61FF1D-90EC-45F2-A73E-1903E6F9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8201" y="1905000"/>
            <a:ext cx="6960704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419FA93-726C-46DF-AA6F-7936E0017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025" y="242887"/>
            <a:ext cx="3629025" cy="63722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C916A3-2B6E-4719-959B-4D40B52E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1" y="715961"/>
            <a:ext cx="6960704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2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Purp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5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B4C460-6DD9-4215-A553-BF8A2E91D9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5037" y="6086475"/>
            <a:ext cx="5953125" cy="7715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FEB78B1-70BF-4543-BF64-761AB55C1B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7151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4DB5AF3-A5ED-4D17-BD3C-81D11C4F9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2150" y="6086475"/>
            <a:ext cx="5953125" cy="7715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20EFF2-8173-4E25-ADF3-8100FA16D4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7151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Insert Text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A11B1F-F0BD-4D89-BF5D-45A119981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5"/>
          <a:stretch/>
        </p:blipFill>
        <p:spPr>
          <a:xfrm>
            <a:off x="44450" y="5638800"/>
            <a:ext cx="1214755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FED17F-41F1-4615-A696-AF6F85A6A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5/30/2024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‹Nº›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969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702" r:id="rId3"/>
    <p:sldLayoutId id="2147483699" r:id="rId4"/>
    <p:sldLayoutId id="2147483701" r:id="rId5"/>
    <p:sldLayoutId id="2147483700" r:id="rId6"/>
    <p:sldLayoutId id="2147483703" r:id="rId7"/>
    <p:sldLayoutId id="2147483690" r:id="rId8"/>
    <p:sldLayoutId id="2147483704" r:id="rId9"/>
    <p:sldLayoutId id="2147483691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Np0mw_4wj1Q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nFUBZXXjr3A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ud4Gus1hL5U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D2DB031-9003-4F74-A88F-FE2A2ABABC7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673601" y="2582911"/>
            <a:ext cx="7036588" cy="2636789"/>
          </a:xfrm>
        </p:spPr>
        <p:txBody>
          <a:bodyPr anchor="ctr">
            <a:no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altLang="en-US" b="1" dirty="0">
                <a:solidFill>
                  <a:schemeClr val="accent3"/>
                </a:solidFill>
              </a:rPr>
              <a:t>PERSPECTIVA y </a:t>
            </a:r>
            <a:r>
              <a:rPr lang="en-US" alt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altLang="en-U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en-US" b="1" dirty="0">
                <a:solidFill>
                  <a:schemeClr val="accent3">
                    <a:lumMod val="75000"/>
                  </a:schemeClr>
                </a:solidFill>
              </a:rPr>
              <a:t>VIOLENCIA BASADA EN GÉNERO</a:t>
            </a:r>
            <a:endParaRPr lang="en-US" altLang="en-US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ED3204-B84A-4DE9-B579-7E724893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"/>
          <a:stretch/>
        </p:blipFill>
        <p:spPr>
          <a:xfrm>
            <a:off x="9090991" y="139359"/>
            <a:ext cx="1591909" cy="108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C84AEC-BEF2-47A2-9C27-BA78618A8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1" t="6689" r="3699" b="2385"/>
          <a:stretch/>
        </p:blipFill>
        <p:spPr>
          <a:xfrm>
            <a:off x="10490825" y="139358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C322AA7-9443-4857-9635-7A1A5836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49299"/>
            <a:ext cx="8636000" cy="1006956"/>
          </a:xfrm>
        </p:spPr>
        <p:txBody>
          <a:bodyPr>
            <a:noAutofit/>
          </a:bodyPr>
          <a:lstStyle/>
          <a:p>
            <a:pPr algn="ctr"/>
            <a:r>
              <a:rPr lang="es-419" sz="2800" dirty="0">
                <a:solidFill>
                  <a:schemeClr val="accent3">
                    <a:lumMod val="75000"/>
                  </a:schemeClr>
                </a:solidFill>
              </a:rPr>
              <a:t>DEFINICIÓN DE LOS TIPOS </a:t>
            </a:r>
            <a:r>
              <a:rPr lang="es-419" sz="2800" dirty="0"/>
              <a:t>DE VIOLENCIA BASADA EN GÉNERO</a:t>
            </a:r>
            <a:endParaRPr lang="es-CO" sz="28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C682C2F-9B34-4F6C-B2A7-43A479114899}"/>
              </a:ext>
            </a:extLst>
          </p:cNvPr>
          <p:cNvSpPr/>
          <p:nvPr/>
        </p:nvSpPr>
        <p:spPr>
          <a:xfrm>
            <a:off x="381000" y="1873188"/>
            <a:ext cx="5321300" cy="44260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Física: </a:t>
            </a:r>
            <a:r>
              <a:rPr lang="es-CO" dirty="0">
                <a:solidFill>
                  <a:schemeClr val="accent3"/>
                </a:solidFill>
              </a:rPr>
              <a:t>Riesgo o disminución de la integridad corporal de una persona; ya sea a través de golpes, lanzamiento de objetos, encierro, sacudidas o estrujones, entre otras conductas que puedan ocasionar daños físicos.</a:t>
            </a:r>
          </a:p>
          <a:p>
            <a:pPr algn="just"/>
            <a:endParaRPr lang="es-419" sz="14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Psicológica o emocional: </a:t>
            </a:r>
            <a:r>
              <a:rPr lang="es-CO" dirty="0">
                <a:solidFill>
                  <a:schemeClr val="accent3"/>
                </a:solidFill>
              </a:rPr>
              <a:t>Proviene de la acción u omisión destinada a degradar o controlar las acciones, comportamientos, creencias y decisiones de otras personas, por medio de intimidación, manipulación, amenaza, directa o indirecta, humillación, aislamiento o cualquier otra conducta que implique un perjuicio en la salud psicológica, la autodeterminación o el desarrollo personal.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C1FAFF3-F208-4624-98F1-4D4987D925EB}"/>
              </a:ext>
            </a:extLst>
          </p:cNvPr>
          <p:cNvSpPr/>
          <p:nvPr/>
        </p:nvSpPr>
        <p:spPr>
          <a:xfrm>
            <a:off x="6096000" y="1988457"/>
            <a:ext cx="5588000" cy="37138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Sexual: </a:t>
            </a:r>
            <a:r>
              <a:rPr lang="es-CO" dirty="0">
                <a:solidFill>
                  <a:schemeClr val="accent3"/>
                </a:solidFill>
              </a:rPr>
              <a:t>Consiste en obligar a una persona a mantener contacto sexual, físico o verbal o a participar en otras interacciones sexuales mediante el uso de fuerza, intimidación, coerción, chantaje, soborno, manipulación, amenaza o cualquier otro mecanismo que anule o limite la voluntad personal.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419" sz="1400" dirty="0">
              <a:solidFill>
                <a:schemeClr val="accent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Económica: </a:t>
            </a:r>
            <a:r>
              <a:rPr lang="es-CO" dirty="0">
                <a:solidFill>
                  <a:schemeClr val="accent3"/>
                </a:solidFill>
              </a:rPr>
              <a:t>Acción u omisión orientada al abuso económico, el control abusivo de las finanzas, recompensas o castigos monetarios a las mujeres por razón de su condición social, económica o política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B32EECF-F751-465A-BDC4-29AD43934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/>
          <a:stretch/>
        </p:blipFill>
        <p:spPr>
          <a:xfrm>
            <a:off x="9090991" y="139359"/>
            <a:ext cx="1591909" cy="108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2DCBDA0-FCA1-4576-AFDE-2FC1598C3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1" t="6689" r="3699" b="2385"/>
          <a:stretch/>
        </p:blipFill>
        <p:spPr>
          <a:xfrm>
            <a:off x="10490825" y="139358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4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A1E66A0-AEFC-4486-A667-C0C5FC258D80}"/>
              </a:ext>
            </a:extLst>
          </p:cNvPr>
          <p:cNvSpPr/>
          <p:nvPr/>
        </p:nvSpPr>
        <p:spPr>
          <a:xfrm>
            <a:off x="485703" y="749296"/>
            <a:ext cx="5610297" cy="5524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Patrimonial: </a:t>
            </a:r>
            <a:r>
              <a:rPr lang="es-CO" dirty="0">
                <a:solidFill>
                  <a:schemeClr val="accent3"/>
                </a:solidFill>
              </a:rPr>
              <a:t>Pérdida, transformación, sustracción, destrucción, retención o distracción de objetos, instrumentos de trabajo, documentos personales, bienes, valores, derechos o económicos destinados a satisfacer las necesidades de la mujer.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Institucional: </a:t>
            </a:r>
            <a:r>
              <a:rPr lang="es-CO" i="1" dirty="0">
                <a:solidFill>
                  <a:schemeClr val="accent3"/>
                </a:solidFill>
              </a:rPr>
              <a:t>“las actuaciones de distintos operadores judiciales, quienes toman decisiones con fundamento en actitudes sociales discriminatorias que perpetúan la impunidad para los actos de violencia contra la mujer”</a:t>
            </a:r>
            <a:r>
              <a:rPr lang="es-CO" dirty="0">
                <a:solidFill>
                  <a:schemeClr val="accent3"/>
                </a:solidFill>
              </a:rPr>
              <a:t>. </a:t>
            </a:r>
          </a:p>
          <a:p>
            <a:pPr marL="266700" algn="just"/>
            <a:r>
              <a:rPr lang="es-CO" dirty="0">
                <a:solidFill>
                  <a:schemeClr val="accent3"/>
                </a:solidFill>
              </a:rPr>
              <a:t>Esta violencia, ejercida por autoridades administrativas y judiciales, ocurre cuando  </a:t>
            </a:r>
            <a:r>
              <a:rPr lang="es-CO" i="1" dirty="0">
                <a:solidFill>
                  <a:schemeClr val="accent3"/>
                </a:solidFill>
              </a:rPr>
              <a:t>“el Estado se convierte en un segundo agresor de las mujeres que han sido víctimas de violencia y que acuden a sus instituciones para lograr su protección y la restitución de los derechos fundamentales que les han sido vulnerados.”</a:t>
            </a:r>
          </a:p>
          <a:p>
            <a:pPr marL="266700" algn="just"/>
            <a:r>
              <a:rPr lang="es-CO" b="1" dirty="0">
                <a:solidFill>
                  <a:schemeClr val="accent3"/>
                </a:solidFill>
              </a:rPr>
              <a:t>(T-462 de 2018 y SU-349 de 2022)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0E9A82D-8B3C-478B-99A7-AF59ABC37E22}"/>
              </a:ext>
            </a:extLst>
          </p:cNvPr>
          <p:cNvSpPr/>
          <p:nvPr/>
        </p:nvSpPr>
        <p:spPr>
          <a:xfrm>
            <a:off x="6311900" y="1680488"/>
            <a:ext cx="5267397" cy="39796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Vicaria:</a:t>
            </a:r>
            <a:r>
              <a:rPr lang="es-CO" dirty="0"/>
              <a:t> </a:t>
            </a:r>
            <a:r>
              <a:rPr lang="es-CO" dirty="0">
                <a:solidFill>
                  <a:schemeClr val="accent3"/>
                </a:solidFill>
              </a:rPr>
              <a:t>Acción u omisión que genere daño físico, psicológico, emocional, sexual, patrimonial o de cualquier índole a familiares, dependientes o personas afectivamente significativas para la mujer con el objetivo de causarle daño. Se trata de una violencia indirecta que tiene como fin afligir a una persona instrumentalizando a un tercero, especialmente a un niño. Es otra forma de violencia que se ha convertido en la antesala de un feminicidio </a:t>
            </a:r>
            <a:r>
              <a:rPr lang="es-CO" b="1" dirty="0">
                <a:solidFill>
                  <a:schemeClr val="accent3">
                    <a:lumMod val="75000"/>
                  </a:schemeClr>
                </a:solidFill>
              </a:rPr>
              <a:t>(T-172 del 2023 Corte Constitucional)</a:t>
            </a:r>
            <a:r>
              <a:rPr lang="es-CO" b="1" dirty="0">
                <a:solidFill>
                  <a:schemeClr val="accent3"/>
                </a:solidFill>
              </a:rPr>
              <a:t>.</a:t>
            </a:r>
            <a:endParaRPr lang="es-CO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DFA4442-25FB-4E73-96D2-F2549E195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/>
          <a:stretch/>
        </p:blipFill>
        <p:spPr>
          <a:xfrm>
            <a:off x="9090991" y="139359"/>
            <a:ext cx="1591909" cy="108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AA4B98F-01A4-4FB9-BC51-C16336B3E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1" t="6689" r="3699" b="2385"/>
          <a:stretch/>
        </p:blipFill>
        <p:spPr>
          <a:xfrm>
            <a:off x="10490825" y="139358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8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9" y="561435"/>
            <a:ext cx="7454901" cy="11890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ALGUNOS EJEMPLOS </a:t>
            </a:r>
            <a:r>
              <a:rPr lang="en-US" sz="3200" dirty="0"/>
              <a:t>VIOLENCIA </a:t>
            </a:r>
            <a:r>
              <a:rPr lang="en-US" sz="3200" dirty="0">
                <a:solidFill>
                  <a:schemeClr val="accent3"/>
                </a:solidFill>
              </a:rPr>
              <a:t>BASADA EN GÉNERO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3682A8A-2C93-49EB-9020-93BAC8F819A6}"/>
              </a:ext>
            </a:extLst>
          </p:cNvPr>
          <p:cNvSpPr/>
          <p:nvPr/>
        </p:nvSpPr>
        <p:spPr>
          <a:xfrm>
            <a:off x="606313" y="1834114"/>
            <a:ext cx="7131271" cy="43054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000" b="1" dirty="0">
                <a:solidFill>
                  <a:schemeClr val="accent3">
                    <a:lumMod val="75000"/>
                  </a:schemeClr>
                </a:solidFill>
              </a:rPr>
              <a:t>Sexual</a:t>
            </a:r>
            <a:r>
              <a:rPr lang="es-CO" sz="2000" b="1" dirty="0">
                <a:solidFill>
                  <a:schemeClr val="accent3"/>
                </a:solidFill>
              </a:rPr>
              <a:t>:</a:t>
            </a:r>
            <a:r>
              <a:rPr lang="es-CO" sz="2000" dirty="0">
                <a:solidFill>
                  <a:schemeClr val="accent3"/>
                </a:solidFill>
              </a:rPr>
              <a:t> incluida la explotación/el abuso sexual y la prostitución forzada.</a:t>
            </a:r>
          </a:p>
          <a:p>
            <a:pPr algn="just"/>
            <a:endParaRPr lang="es-CO" sz="2000" dirty="0">
              <a:solidFill>
                <a:schemeClr val="accent3"/>
              </a:solidFill>
            </a:endParaRPr>
          </a:p>
          <a:p>
            <a:pPr algn="just"/>
            <a:r>
              <a:rPr lang="es-CO" sz="2000" b="1" dirty="0">
                <a:solidFill>
                  <a:schemeClr val="accent3">
                    <a:lumMod val="75000"/>
                  </a:schemeClr>
                </a:solidFill>
              </a:rPr>
              <a:t>Doméstica:</a:t>
            </a:r>
            <a:r>
              <a:rPr lang="es-CO" sz="2000" dirty="0">
                <a:solidFill>
                  <a:schemeClr val="accent3"/>
                </a:solidFill>
              </a:rPr>
              <a:t> Se vislumbra en trata de personas; matrimonio forzado/precoz; prácticas tradicionales perjudiciales tales como mutilación genital femenina; asesinatos por honor; y herencia de viudez.</a:t>
            </a:r>
          </a:p>
          <a:p>
            <a:pPr algn="just"/>
            <a:endParaRPr lang="es-419" sz="2000" dirty="0">
              <a:solidFill>
                <a:schemeClr val="accent3"/>
              </a:solidFill>
            </a:endParaRPr>
          </a:p>
          <a:p>
            <a:pPr algn="just"/>
            <a:r>
              <a:rPr lang="es-CO" sz="2000" b="1" dirty="0">
                <a:solidFill>
                  <a:schemeClr val="accent3">
                    <a:lumMod val="75000"/>
                  </a:schemeClr>
                </a:solidFill>
              </a:rPr>
              <a:t>Económica: </a:t>
            </a:r>
            <a:r>
              <a:rPr lang="es-CO" sz="2000" dirty="0">
                <a:solidFill>
                  <a:schemeClr val="accent3"/>
                </a:solidFill>
              </a:rPr>
              <a:t>Cuando a la persona se le quita el dinero que gana, se le impide gastarlo en beneficio suyo o de su familia, o se le niega el dinero para controlar su independencia.</a:t>
            </a:r>
            <a:endParaRPr lang="es-CO" sz="2000" b="1" dirty="0">
              <a:solidFill>
                <a:schemeClr val="accent3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BCE720-397D-4AEC-BA2C-1DDEABAD9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"/>
          <a:stretch/>
        </p:blipFill>
        <p:spPr>
          <a:xfrm>
            <a:off x="9090991" y="5638642"/>
            <a:ext cx="1591909" cy="10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6465B9-898D-4294-8F8B-D9C60F5EB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1" t="6689" r="3699" b="2385"/>
          <a:stretch/>
        </p:blipFill>
        <p:spPr>
          <a:xfrm>
            <a:off x="10490825" y="5638641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ED2CB05-C464-4AD0-9043-CC7DB642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227610"/>
            <a:ext cx="11830929" cy="66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sesgos de genero">
            <a:hlinkClick r:id="" action="ppaction://media"/>
            <a:extLst>
              <a:ext uri="{FF2B5EF4-FFF2-40B4-BE49-F238E27FC236}">
                <a16:creationId xmlns:a16="http://schemas.microsoft.com/office/drawing/2014/main" id="{282B67B2-86B7-440B-A7EE-701EDAA919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42589" y="392354"/>
            <a:ext cx="10831858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02SaraUribe">
            <a:hlinkClick r:id="" action="ppaction://media"/>
            <a:extLst>
              <a:ext uri="{FF2B5EF4-FFF2-40B4-BE49-F238E27FC236}">
                <a16:creationId xmlns:a16="http://schemas.microsoft.com/office/drawing/2014/main" id="{6B9E6E32-905A-4740-BF47-88B86690AF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443" y="291215"/>
            <a:ext cx="3589227" cy="63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1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s multimedia en línea 2" title="Formas de violencia contra las mujeres">
            <a:hlinkClick r:id="" action="ppaction://media"/>
            <a:extLst>
              <a:ext uri="{FF2B5EF4-FFF2-40B4-BE49-F238E27FC236}">
                <a16:creationId xmlns:a16="http://schemas.microsoft.com/office/drawing/2014/main" id="{903944FC-CED3-46DB-B190-F0A73C4165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0070" y="369000"/>
            <a:ext cx="10831859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Relato sobre un dolor cotidiano. Cortometraje acerca de la violencia de género.">
            <a:hlinkClick r:id="" action="ppaction://media"/>
            <a:extLst>
              <a:ext uri="{FF2B5EF4-FFF2-40B4-BE49-F238E27FC236}">
                <a16:creationId xmlns:a16="http://schemas.microsoft.com/office/drawing/2014/main" id="{7E5DAD3C-2C8A-4F13-B6A1-99291E441F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3723" y="379710"/>
            <a:ext cx="1083186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9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5FA19F-6DA1-4162-B648-9CBB05B3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435" y="2286000"/>
            <a:ext cx="7310649" cy="34290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ASPECTOS GENERALES </a:t>
            </a:r>
            <a:r>
              <a:rPr lang="en-US" sz="6000" dirty="0">
                <a:solidFill>
                  <a:schemeClr val="accent3">
                    <a:lumMod val="75000"/>
                  </a:schemeClr>
                </a:solidFill>
              </a:rPr>
              <a:t>PERSPECTIVA DE GÉNERO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A48423-3EE1-4E88-9212-5C6043DE4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/>
          <a:stretch/>
        </p:blipFill>
        <p:spPr>
          <a:xfrm>
            <a:off x="9090991" y="139359"/>
            <a:ext cx="1591909" cy="10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135E383-D97A-480B-810F-3E6A617DB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1" t="6689" r="3699" b="2385"/>
          <a:stretch/>
        </p:blipFill>
        <p:spPr>
          <a:xfrm>
            <a:off x="10490825" y="139358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704851"/>
            <a:ext cx="9141397" cy="61555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CONCEPTOS</a:t>
            </a:r>
            <a:r>
              <a:rPr lang="en-US" dirty="0"/>
              <a:t> BÁSICOS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4D022E-EDD0-4843-8BFD-F7ABC2713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143" y="1392754"/>
            <a:ext cx="4809711" cy="459722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0730110-AA60-495E-9C64-0848CA18B7FD}"/>
              </a:ext>
            </a:extLst>
          </p:cNvPr>
          <p:cNvSpPr/>
          <p:nvPr/>
        </p:nvSpPr>
        <p:spPr>
          <a:xfrm>
            <a:off x="215142" y="1428380"/>
            <a:ext cx="3048000" cy="1656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b="1" dirty="0">
                <a:solidFill>
                  <a:schemeClr val="accent3">
                    <a:lumMod val="75000"/>
                  </a:schemeClr>
                </a:solidFill>
              </a:rPr>
              <a:t>Expresión de género</a:t>
            </a:r>
          </a:p>
          <a:p>
            <a:endParaRPr lang="es-419" sz="1400" b="1" dirty="0"/>
          </a:p>
          <a:p>
            <a:pPr algn="just"/>
            <a:r>
              <a:rPr lang="es-419" dirty="0">
                <a:solidFill>
                  <a:schemeClr val="accent3"/>
                </a:solidFill>
              </a:rPr>
              <a:t>Cómo te vistes, cómo te comportas, femenina, masculino, andrógino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2C8A1D4-D965-4BF6-82E5-0F624AF72E8C}"/>
              </a:ext>
            </a:extLst>
          </p:cNvPr>
          <p:cNvSpPr/>
          <p:nvPr/>
        </p:nvSpPr>
        <p:spPr>
          <a:xfrm>
            <a:off x="347662" y="3969026"/>
            <a:ext cx="2928731" cy="1753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b="1" dirty="0">
                <a:solidFill>
                  <a:schemeClr val="accent3">
                    <a:lumMod val="75000"/>
                  </a:schemeClr>
                </a:solidFill>
              </a:rPr>
              <a:t>Biológico</a:t>
            </a:r>
          </a:p>
          <a:p>
            <a:endParaRPr lang="es-419" sz="1400" b="1" dirty="0"/>
          </a:p>
          <a:p>
            <a:pPr algn="just"/>
            <a:r>
              <a:rPr lang="es-419" dirty="0">
                <a:solidFill>
                  <a:schemeClr val="accent3"/>
                </a:solidFill>
              </a:rPr>
              <a:t>Órganos, hormonas, cromosomas: hombre, mujer, intersexual.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90E7EA3-6B5F-4586-8E7E-747379E893C6}"/>
              </a:ext>
            </a:extLst>
          </p:cNvPr>
          <p:cNvCxnSpPr>
            <a:cxnSpLocks/>
          </p:cNvCxnSpPr>
          <p:nvPr/>
        </p:nvCxnSpPr>
        <p:spPr>
          <a:xfrm>
            <a:off x="3472069" y="4664765"/>
            <a:ext cx="2093844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B74D103-61DC-4411-B217-3B249F67DE59}"/>
              </a:ext>
            </a:extLst>
          </p:cNvPr>
          <p:cNvCxnSpPr/>
          <p:nvPr/>
        </p:nvCxnSpPr>
        <p:spPr>
          <a:xfrm>
            <a:off x="3405809" y="2199861"/>
            <a:ext cx="728869" cy="777065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34DCDEC-C48D-45FF-834B-BC3D1B7236A6}"/>
              </a:ext>
            </a:extLst>
          </p:cNvPr>
          <p:cNvSpPr/>
          <p:nvPr/>
        </p:nvSpPr>
        <p:spPr>
          <a:xfrm>
            <a:off x="9011476" y="1323258"/>
            <a:ext cx="2928731" cy="1753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b="1" dirty="0">
                <a:solidFill>
                  <a:schemeClr val="accent3">
                    <a:lumMod val="75000"/>
                  </a:schemeClr>
                </a:solidFill>
              </a:rPr>
              <a:t>Identidad de género</a:t>
            </a:r>
          </a:p>
          <a:p>
            <a:endParaRPr lang="es-419" sz="1200" b="1" dirty="0"/>
          </a:p>
          <a:p>
            <a:pPr algn="just"/>
            <a:r>
              <a:rPr lang="es-419" dirty="0">
                <a:solidFill>
                  <a:schemeClr val="accent3"/>
                </a:solidFill>
              </a:rPr>
              <a:t>Masculino, femenino o no binario </a:t>
            </a:r>
          </a:p>
          <a:p>
            <a:pPr algn="just"/>
            <a:r>
              <a:rPr lang="es-419" b="1" dirty="0">
                <a:solidFill>
                  <a:schemeClr val="accent3">
                    <a:lumMod val="75000"/>
                  </a:schemeClr>
                </a:solidFill>
              </a:rPr>
              <a:t>(No está ligado al sexo biológico)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C5B5223-46CA-4D30-B82B-47CD21F75689}"/>
              </a:ext>
            </a:extLst>
          </p:cNvPr>
          <p:cNvCxnSpPr>
            <a:cxnSpLocks/>
          </p:cNvCxnSpPr>
          <p:nvPr/>
        </p:nvCxnSpPr>
        <p:spPr>
          <a:xfrm>
            <a:off x="8295859" y="1881809"/>
            <a:ext cx="715617" cy="17227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B6B0BF6-6047-4278-AD1C-4D437A25C7C9}"/>
              </a:ext>
            </a:extLst>
          </p:cNvPr>
          <p:cNvSpPr/>
          <p:nvPr/>
        </p:nvSpPr>
        <p:spPr>
          <a:xfrm>
            <a:off x="9011476" y="3322803"/>
            <a:ext cx="2928731" cy="2749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b="1" dirty="0">
                <a:solidFill>
                  <a:schemeClr val="accent3">
                    <a:lumMod val="75000"/>
                  </a:schemeClr>
                </a:solidFill>
              </a:rPr>
              <a:t>Orientación sexual</a:t>
            </a:r>
          </a:p>
          <a:p>
            <a:endParaRPr lang="es-419" sz="1200" b="1" dirty="0"/>
          </a:p>
          <a:p>
            <a:pPr algn="just"/>
            <a:r>
              <a:rPr lang="es-419" dirty="0">
                <a:solidFill>
                  <a:schemeClr val="accent3"/>
                </a:solidFill>
              </a:rPr>
              <a:t>Atracción física, erótica y/o afectiva hacían un sexo determinado o hacia ambos sexos (Heterosexual, homosexual, bisexual, pansexual, asexual, demisexual.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A545F09-775A-452E-91BB-50CE618E431D}"/>
              </a:ext>
            </a:extLst>
          </p:cNvPr>
          <p:cNvCxnSpPr>
            <a:cxnSpLocks/>
          </p:cNvCxnSpPr>
          <p:nvPr/>
        </p:nvCxnSpPr>
        <p:spPr>
          <a:xfrm>
            <a:off x="7580243" y="3273288"/>
            <a:ext cx="1431233" cy="139147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149203BB-5412-4BE3-B931-5CA13EB284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3"/>
          <a:stretch/>
        </p:blipFill>
        <p:spPr>
          <a:xfrm>
            <a:off x="9090991" y="139359"/>
            <a:ext cx="1591909" cy="108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75D4275-F1BE-47BE-A753-497E82B574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" t="6689" r="3699" b="2385"/>
          <a:stretch/>
        </p:blipFill>
        <p:spPr>
          <a:xfrm>
            <a:off x="10490825" y="139358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421" y="635068"/>
            <a:ext cx="7386221" cy="61555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PERSPECTIVA</a:t>
            </a:r>
            <a:r>
              <a:rPr lang="en-US" dirty="0"/>
              <a:t> DE GÉNERO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90A16C-1235-4DE1-9AE7-2F7599C83F9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8870" y="1909342"/>
            <a:ext cx="4369293" cy="32130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altLang="en-US" sz="2200" dirty="0">
                <a:solidFill>
                  <a:schemeClr val="accent3"/>
                </a:solidFill>
              </a:rPr>
              <a:t>Ayuda a comprender tanto la vida de las mujeres como la de los hombres y las relaciones que se dan entre ambos, cuestiona los estereotipos y permite elaborar nuevos contenidos de socialización y relación entre los seres humanos con el fin de eliminar los desequilibrios que existen entre mujeres y hombres.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0D3538F-60D1-48CC-8601-5D68EDBED081}"/>
              </a:ext>
            </a:extLst>
          </p:cNvPr>
          <p:cNvSpPr/>
          <p:nvPr/>
        </p:nvSpPr>
        <p:spPr>
          <a:xfrm>
            <a:off x="5989982" y="1696278"/>
            <a:ext cx="5473148" cy="410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419" sz="2000" b="1" dirty="0">
                <a:solidFill>
                  <a:schemeClr val="accent3">
                    <a:lumMod val="75000"/>
                  </a:schemeClr>
                </a:solidFill>
              </a:rPr>
              <a:t>Acciones como:</a:t>
            </a:r>
          </a:p>
          <a:p>
            <a:pPr algn="just"/>
            <a:endParaRPr lang="es-CO" sz="20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accent3"/>
                </a:solidFill>
              </a:rPr>
              <a:t>Redistribución equitativa de las actividades entre los sexos (público y privado).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accent3"/>
                </a:solidFill>
              </a:rPr>
              <a:t>Justa valoración de los trabajos realizados por mujeres y hombres (crianza de los hijos, cuidado de enfermos y tareas domésticas).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accent3"/>
                </a:solidFill>
              </a:rPr>
              <a:t>Modificación de las estructuras sociales, los mecanismos, las reglas, prácticas y valores que reproducen la desigualdad.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accent3"/>
                </a:solidFill>
              </a:rPr>
              <a:t>Fortalecimiento del poder de gestión y decisión de las mujeres.</a:t>
            </a:r>
          </a:p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78941DF-08F2-41FC-89EE-423BBC198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"/>
          <a:stretch/>
        </p:blipFill>
        <p:spPr>
          <a:xfrm>
            <a:off x="0" y="214846"/>
            <a:ext cx="1591909" cy="108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9A28875-A61A-44C6-B757-AB6DB77FB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1" t="6689" r="3699" b="2385"/>
          <a:stretch/>
        </p:blipFill>
        <p:spPr>
          <a:xfrm>
            <a:off x="1399834" y="214845"/>
            <a:ext cx="1547410" cy="108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F00592-82A6-4664-85BD-66BE1DB54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"/>
          <a:stretch/>
        </p:blipFill>
        <p:spPr>
          <a:xfrm>
            <a:off x="192075" y="214846"/>
            <a:ext cx="1591909" cy="10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98920D1-E054-440F-BF0B-3D6D91EA6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1" t="6689" r="3699" b="2385"/>
          <a:stretch/>
        </p:blipFill>
        <p:spPr>
          <a:xfrm>
            <a:off x="1591909" y="214845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7BA524-3F25-4DC5-86FB-566996E0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45" y="272776"/>
            <a:ext cx="7058544" cy="6543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TIPOS DE 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DISCRIMINACIÓN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B6E3673-4C64-474B-A5AC-584A60702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135912"/>
              </p:ext>
            </p:extLst>
          </p:nvPr>
        </p:nvGraphicFramePr>
        <p:xfrm>
          <a:off x="337482" y="1139252"/>
          <a:ext cx="7840870" cy="5357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0435">
                  <a:extLst>
                    <a:ext uri="{9D8B030D-6E8A-4147-A177-3AD203B41FA5}">
                      <a16:colId xmlns:a16="http://schemas.microsoft.com/office/drawing/2014/main" val="2580079474"/>
                    </a:ext>
                  </a:extLst>
                </a:gridCol>
                <a:gridCol w="3920435">
                  <a:extLst>
                    <a:ext uri="{9D8B030D-6E8A-4147-A177-3AD203B41FA5}">
                      <a16:colId xmlns:a16="http://schemas.microsoft.com/office/drawing/2014/main" val="4169744136"/>
                    </a:ext>
                  </a:extLst>
                </a:gridCol>
              </a:tblGrid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CONDICIONES O SITUACIONES</a:t>
                      </a:r>
                      <a:endParaRPr lang="es-CO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TIPO DE DISCRIMINACIÓN</a:t>
                      </a:r>
                      <a:endParaRPr lang="es-CO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23781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Sexo y/o género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Sexismo, machismo, misoginia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1898582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Homosexualidad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Homofobia y lesbofobia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0165966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Bisexualidad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Bifobia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499309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Transgenerismo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Transfobia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9858272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Pertenencia étnico-racial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Racismo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3937061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Extranjero-a o migrante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 err="1">
                          <a:solidFill>
                            <a:schemeClr val="accent3"/>
                          </a:solidFill>
                        </a:rPr>
                        <a:t>Xenobia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941924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Nivel socioeconómico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Clasismo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1401942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Pobreza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Aporofobia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6184914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Diversidad funcional (Física y/o cognitiva)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 err="1">
                          <a:solidFill>
                            <a:schemeClr val="accent3"/>
                          </a:solidFill>
                        </a:rPr>
                        <a:t>Capacitismo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4505176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Niños, niñas y/o adolescente</a:t>
                      </a:r>
                    </a:p>
                    <a:p>
                      <a:pPr algn="ctr"/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Sobrepeso u obesidad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 err="1">
                          <a:solidFill>
                            <a:schemeClr val="accent3"/>
                          </a:solidFill>
                        </a:rPr>
                        <a:t>Adultocentrismo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866991"/>
                  </a:ext>
                </a:extLst>
              </a:tr>
              <a:tr h="388952"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 err="1">
                          <a:solidFill>
                            <a:schemeClr val="accent3"/>
                          </a:solidFill>
                        </a:rPr>
                        <a:t>Sobrepreso</a:t>
                      </a:r>
                      <a:r>
                        <a:rPr lang="es-419" sz="2000" dirty="0">
                          <a:solidFill>
                            <a:schemeClr val="accent3"/>
                          </a:solidFill>
                        </a:rPr>
                        <a:t> u obesidad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2000" dirty="0" err="1">
                          <a:solidFill>
                            <a:schemeClr val="accent3"/>
                          </a:solidFill>
                        </a:rPr>
                        <a:t>Gordofobia</a:t>
                      </a:r>
                      <a:endParaRPr lang="es-CO" sz="20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8644796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8F57B77D-9C24-44D8-975C-EFEB2447A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/>
          <a:stretch/>
        </p:blipFill>
        <p:spPr>
          <a:xfrm>
            <a:off x="9090991" y="5638642"/>
            <a:ext cx="1591909" cy="108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7F7B32-CFE4-4272-9DAB-80D1A8023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1" t="6689" r="3699" b="2385"/>
          <a:stretch/>
        </p:blipFill>
        <p:spPr>
          <a:xfrm>
            <a:off x="10490825" y="5638641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CC8F73-ECDC-4868-AB59-BA85918D9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3045781"/>
            <a:ext cx="7429500" cy="17294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>VIOLENCIA BASADA </a:t>
            </a:r>
            <a:r>
              <a:rPr lang="en-US" sz="6600" dirty="0">
                <a:solidFill>
                  <a:schemeClr val="accent3">
                    <a:lumMod val="75000"/>
                  </a:schemeClr>
                </a:solidFill>
              </a:rPr>
              <a:t>EN GÉNERO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D3E0240-F62F-4425-B4CD-FACAAD0AC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/>
          <a:stretch/>
        </p:blipFill>
        <p:spPr>
          <a:xfrm>
            <a:off x="9090991" y="139359"/>
            <a:ext cx="1591909" cy="10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151CC7-3039-4963-84A3-7C243D66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1" t="6689" r="3699" b="2385"/>
          <a:stretch/>
        </p:blipFill>
        <p:spPr>
          <a:xfrm>
            <a:off x="10490825" y="139358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113CF7-2AD3-435A-BAA8-7D864E9D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8" y="790687"/>
            <a:ext cx="7975600" cy="1284856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DEFINICIÓN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VIOLENCIA BASADA EN GÉNERO</a:t>
            </a:r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1236344" y="2438400"/>
            <a:ext cx="9338890" cy="3062514"/>
          </a:xfrm>
        </p:spPr>
        <p:txBody>
          <a:bodyPr wrap="square" anchor="t">
            <a:normAutofit/>
          </a:bodyPr>
          <a:lstStyle/>
          <a:p>
            <a:pPr algn="just"/>
            <a:r>
              <a:rPr lang="es-CO" sz="2000" b="0" i="1" dirty="0">
                <a:solidFill>
                  <a:schemeClr val="accent3"/>
                </a:solidFill>
              </a:rPr>
              <a:t>“Se refiere a los actos dañinos dirigidos contra una persona o un grupo de personas en razón de su género. Tiene su origen en la desigualdad de género, el abuso de poder y la existencia de normas dañinas. El término se utiliza principalmente para subrayar el hecho de que las diferencias estructurales de poder basadas en el género colocan a las mujeres y niñas en situación de riesgo frente a múltiples formas de violencia. Si bien las mujeres y niñas sufren violencia de género de manera desproporcionada, los hombres y los niños también pueden ser blanco de ella. En ocasiones se emplea este término para describir la violencia dirigida contra las poblaciones LGBTQI+, al referirse a la violencia relacionada con las normas de masculinidad/feminidad o a las normas de género” </a:t>
            </a:r>
            <a:r>
              <a:rPr lang="es-CO" sz="2000" b="0" i="1" dirty="0">
                <a:solidFill>
                  <a:schemeClr val="accent3">
                    <a:lumMod val="75000"/>
                  </a:schemeClr>
                </a:solidFill>
              </a:rPr>
              <a:t>(ONU Mujeres, s.f.)</a:t>
            </a:r>
            <a:endParaRPr lang="en-US" altLang="en-US" sz="2000" b="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6FA9B1-DD6A-4EC1-A6F6-D7BFC174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"/>
          <a:stretch/>
        </p:blipFill>
        <p:spPr>
          <a:xfrm>
            <a:off x="9090991" y="139359"/>
            <a:ext cx="1591909" cy="10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921F3FD-A3F5-47CA-BB3F-55BCF3072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1" t="6689" r="3699" b="2385"/>
          <a:stretch/>
        </p:blipFill>
        <p:spPr>
          <a:xfrm>
            <a:off x="10490825" y="139358"/>
            <a:ext cx="1547410" cy="10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BE68F4A-8713-4FE4-ABE2-E07678EFD7E4}"/>
              </a:ext>
            </a:extLst>
          </p:cNvPr>
          <p:cNvSpPr/>
          <p:nvPr/>
        </p:nvSpPr>
        <p:spPr>
          <a:xfrm>
            <a:off x="657727" y="1159356"/>
            <a:ext cx="4940969" cy="33848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sz="2800" dirty="0">
                <a:solidFill>
                  <a:schemeClr val="accent3"/>
                </a:solidFill>
              </a:rPr>
              <a:t>La violencia puede estar presente en cualquier ámbito; sea en el doméstico o en el público, el lugar de trabajo, la calle, el transporte público, el colegio, entre otros.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2301DF8-1EDD-44B5-8358-C3EF45AEEE5C}"/>
              </a:ext>
            </a:extLst>
          </p:cNvPr>
          <p:cNvSpPr/>
          <p:nvPr/>
        </p:nvSpPr>
        <p:spPr>
          <a:xfrm>
            <a:off x="6240378" y="2851798"/>
            <a:ext cx="5293895" cy="26340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3200" b="1" dirty="0">
                <a:solidFill>
                  <a:schemeClr val="accent3">
                    <a:lumMod val="75000"/>
                  </a:schemeClr>
                </a:solidFill>
              </a:rPr>
              <a:t>Ante esto, todos tenemos la responsabilidad de romper el silencio y denunciar.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6FDED41-CAA8-41D1-88EA-02B061F6F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/>
          <a:stretch/>
        </p:blipFill>
        <p:spPr>
          <a:xfrm>
            <a:off x="98476" y="5668693"/>
            <a:ext cx="1591909" cy="108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DA5876E-660E-468D-A23E-3BB7B4274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1" t="6689" r="3699" b="2385"/>
          <a:stretch/>
        </p:blipFill>
        <p:spPr>
          <a:xfrm>
            <a:off x="1498310" y="5668692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F2F899E-CAAB-4B4D-9BDC-6FE59F5A8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8049" y="2116241"/>
            <a:ext cx="6629400" cy="3530600"/>
          </a:xfrm>
        </p:spPr>
        <p:txBody>
          <a:bodyPr>
            <a:normAutofit lnSpcReduction="10000"/>
          </a:bodyPr>
          <a:lstStyle/>
          <a:p>
            <a:pPr algn="just"/>
            <a:r>
              <a:rPr lang="es-419" sz="2000" b="0" dirty="0">
                <a:solidFill>
                  <a:schemeClr val="accent3"/>
                </a:solidFill>
              </a:rPr>
              <a:t>De acuerdo a la </a:t>
            </a:r>
            <a:r>
              <a:rPr lang="es-419" sz="2000" dirty="0">
                <a:solidFill>
                  <a:schemeClr val="accent3">
                    <a:lumMod val="75000"/>
                  </a:schemeClr>
                </a:solidFill>
              </a:rPr>
              <a:t>Ley 1257 de 2008 </a:t>
            </a:r>
            <a:r>
              <a:rPr lang="es-419" b="0" i="1" dirty="0">
                <a:solidFill>
                  <a:schemeClr val="accent3"/>
                </a:solidFill>
              </a:rPr>
              <a:t>“</a:t>
            </a:r>
            <a:r>
              <a:rPr lang="es-CO" b="0" i="1" dirty="0">
                <a:solidFill>
                  <a:schemeClr val="accent3"/>
                </a:solidFill>
              </a:rPr>
              <a:t>Por la cual se dictan normas de sensibilización, prevención y sanción de formas de violencia y discriminación contra las mujeres (…)”, </a:t>
            </a:r>
            <a:r>
              <a:rPr lang="es-CO" sz="2000" b="0" i="1" dirty="0">
                <a:solidFill>
                  <a:schemeClr val="accent3"/>
                </a:solidFill>
              </a:rPr>
              <a:t>existen los siguientes tipos de violencia basada en género:</a:t>
            </a:r>
            <a:endParaRPr lang="es-CO" b="0" i="1" dirty="0">
              <a:solidFill>
                <a:schemeClr val="accent3"/>
              </a:solidFill>
            </a:endParaRPr>
          </a:p>
          <a:p>
            <a:pPr algn="just"/>
            <a:endParaRPr lang="es-CO" sz="2000" dirty="0">
              <a:solidFill>
                <a:schemeClr val="accent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2400" dirty="0">
                <a:solidFill>
                  <a:schemeClr val="accent3"/>
                </a:solidFill>
              </a:rPr>
              <a:t>Física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2400" dirty="0">
                <a:solidFill>
                  <a:schemeClr val="accent3"/>
                </a:solidFill>
              </a:rPr>
              <a:t>Psicológica o emocional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2400" dirty="0">
                <a:solidFill>
                  <a:schemeClr val="accent3"/>
                </a:solidFill>
              </a:rPr>
              <a:t>Sexual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2400" dirty="0">
                <a:solidFill>
                  <a:schemeClr val="accent3"/>
                </a:solidFill>
              </a:rPr>
              <a:t>Económica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2400" dirty="0">
                <a:solidFill>
                  <a:schemeClr val="accent3"/>
                </a:solidFill>
              </a:rPr>
              <a:t>De género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A45F031-4C41-4D5C-B476-07D5BE43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601662"/>
            <a:ext cx="7505698" cy="1189038"/>
          </a:xfrm>
        </p:spPr>
        <p:txBody>
          <a:bodyPr/>
          <a:lstStyle/>
          <a:p>
            <a:pPr algn="ctr"/>
            <a:r>
              <a:rPr lang="es-419" dirty="0"/>
              <a:t>TIPOS DE VIOLENCIA </a:t>
            </a:r>
            <a:r>
              <a:rPr lang="es-419" dirty="0">
                <a:solidFill>
                  <a:schemeClr val="accent3">
                    <a:lumMod val="75000"/>
                  </a:schemeClr>
                </a:solidFill>
              </a:rPr>
              <a:t>BASADA EN GÉNERO</a:t>
            </a:r>
            <a:endParaRPr lang="es-CO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14A305-7278-4C3A-8E15-07F044BF9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/>
          <a:stretch/>
        </p:blipFill>
        <p:spPr>
          <a:xfrm>
            <a:off x="98476" y="5668693"/>
            <a:ext cx="1591909" cy="10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B231C14-EDF6-49EA-9259-B5C68D526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1" t="6689" r="3699" b="2385"/>
          <a:stretch/>
        </p:blipFill>
        <p:spPr>
          <a:xfrm>
            <a:off x="1498310" y="5668692"/>
            <a:ext cx="154741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eminine Neutrals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FCDCD1"/>
      </a:accent1>
      <a:accent2>
        <a:srgbClr val="FFB6A3"/>
      </a:accent2>
      <a:accent3>
        <a:srgbClr val="C16550"/>
      </a:accent3>
      <a:accent4>
        <a:srgbClr val="FEF7F4"/>
      </a:accent4>
      <a:accent5>
        <a:srgbClr val="8A443A"/>
      </a:accent5>
      <a:accent6>
        <a:srgbClr val="EEDED1"/>
      </a:accent6>
      <a:hlink>
        <a:srgbClr val="E0CCBF"/>
      </a:hlink>
      <a:folHlink>
        <a:srgbClr val="C16E3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panic Heritage Template_LW.pot  -  AutoRecovered" id="{0019F9B1-4944-4C3D-BD71-31454C82D899}" vid="{3EED11B8-4CEA-4EF8-BEA8-9CD170BA1D8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8DBD28-BB69-47A5-AEB8-2E43E758FD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7F0959-02FB-4460-9AFC-C221B3697F97}">
  <ds:schemaRefs>
    <ds:schemaRef ds:uri="230e9df3-be65-4c73-a93b-d1236ebd677e"/>
    <ds:schemaRef ds:uri="http://purl.org/dc/terms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71af3243-3dd4-4a8d-8c0d-dd76da1f02a5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AFEFA28-3A67-4A10-94DF-FA7F124F49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1053</Words>
  <Application>Microsoft Office PowerPoint</Application>
  <PresentationFormat>Panorámica</PresentationFormat>
  <Paragraphs>86</Paragraphs>
  <Slides>17</Slides>
  <Notes>5</Notes>
  <HiddenSlides>0</HiddenSlides>
  <MMClips>4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Arial</vt:lpstr>
      <vt:lpstr>Segoe UI</vt:lpstr>
      <vt:lpstr>Office Theme</vt:lpstr>
      <vt:lpstr>PERSPECTIVA y   VIOLENCIA BASADA EN GÉNERO</vt:lpstr>
      <vt:lpstr>ASPECTOS GENERALES PERSPECTIVA DE GÉNERO</vt:lpstr>
      <vt:lpstr>CONCEPTOS BÁSICOS</vt:lpstr>
      <vt:lpstr>PERSPECTIVA DE GÉNERO</vt:lpstr>
      <vt:lpstr>TIPOS DE DISCRIMINACIÓN</vt:lpstr>
      <vt:lpstr>VIOLENCIA BASADA EN GÉNERO</vt:lpstr>
      <vt:lpstr>DEFINICIÓN  VIOLENCIA BASADA EN GÉNERO</vt:lpstr>
      <vt:lpstr>Presentación de PowerPoint</vt:lpstr>
      <vt:lpstr>TIPOS DE VIOLENCIA BASADA EN GÉNERO</vt:lpstr>
      <vt:lpstr>DEFINICIÓN DE LOS TIPOS DE VIOLENCIA BASADA EN GÉNERO</vt:lpstr>
      <vt:lpstr>Presentación de PowerPoint</vt:lpstr>
      <vt:lpstr>ALGUNOS EJEMPLOS VIOLENCIA BASADA EN GÉNERO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2021-01-14T22:14:54Z</dcterms:created>
  <dcterms:modified xsi:type="dcterms:W3CDTF">2024-05-31T00:19:26Z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