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97" r:id="rId4"/>
    <p:sldId id="298" r:id="rId5"/>
    <p:sldId id="290" r:id="rId6"/>
    <p:sldId id="291" r:id="rId7"/>
    <p:sldId id="267" r:id="rId8"/>
    <p:sldId id="268" r:id="rId9"/>
    <p:sldId id="294" r:id="rId10"/>
    <p:sldId id="295" r:id="rId11"/>
    <p:sldId id="299" r:id="rId12"/>
    <p:sldId id="300" r:id="rId13"/>
    <p:sldId id="302" r:id="rId14"/>
    <p:sldId id="303" r:id="rId15"/>
    <p:sldId id="304" r:id="rId16"/>
    <p:sldId id="305" r:id="rId17"/>
    <p:sldId id="30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72" d="100"/>
          <a:sy n="72" d="100"/>
        </p:scale>
        <p:origin x="534" y="72"/>
      </p:cViewPr>
      <p:guideLst>
        <p:guide orient="horz" pos="2160"/>
        <p:guide pos="3840"/>
      </p:guideLst>
    </p:cSldViewPr>
  </p:slideViewPr>
  <p:notesTextViewPr>
    <p:cViewPr>
      <p:scale>
        <a:sx n="1" d="1"/>
        <a:sy n="1" d="1"/>
      </p:scale>
      <p:origin x="0" y="0"/>
    </p:cViewPr>
  </p:notesTextViewPr>
  <p:sorterViewPr>
    <p:cViewPr>
      <p:scale>
        <a:sx n="100" d="100"/>
        <a:sy n="100" d="100"/>
      </p:scale>
      <p:origin x="0" y="-5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5/30/2024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5/30/2024</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549" y="1729047"/>
            <a:ext cx="7765427" cy="2907347"/>
          </a:xfrm>
        </p:spPr>
        <p:txBody>
          <a:bodyPr>
            <a:noAutofit/>
          </a:bodyPr>
          <a:lstStyle/>
          <a:p>
            <a:pPr algn="ctr"/>
            <a:br>
              <a:rPr lang="es-CO" sz="3200" dirty="0">
                <a:solidFill>
                  <a:schemeClr val="bg2">
                    <a:lumMod val="50000"/>
                  </a:schemeClr>
                </a:solidFill>
                <a:latin typeface="Arial Black" panose="020B0A04020102020204" pitchFamily="34" charset="0"/>
              </a:rPr>
            </a:br>
            <a:br>
              <a:rPr lang="es-CO" sz="3200" dirty="0">
                <a:solidFill>
                  <a:schemeClr val="bg2">
                    <a:lumMod val="50000"/>
                  </a:schemeClr>
                </a:solidFill>
                <a:latin typeface="Arial Black" panose="020B0A04020102020204" pitchFamily="34" charset="0"/>
              </a:rPr>
            </a:br>
            <a:br>
              <a:rPr lang="es-CO" sz="3200" dirty="0">
                <a:solidFill>
                  <a:schemeClr val="bg2">
                    <a:lumMod val="50000"/>
                  </a:schemeClr>
                </a:solidFill>
                <a:latin typeface="Arial Black" panose="020B0A04020102020204" pitchFamily="34" charset="0"/>
              </a:rPr>
            </a:br>
            <a:r>
              <a:rPr lang="es-CO" sz="3200" dirty="0">
                <a:solidFill>
                  <a:schemeClr val="bg2">
                    <a:lumMod val="50000"/>
                  </a:schemeClr>
                </a:solidFill>
                <a:latin typeface="Arial Black" panose="020B0A04020102020204" pitchFamily="34" charset="0"/>
              </a:rPr>
              <a:t>LA PERSPECTIVA DE GÉNERO EN LOS PROCESOS DE FAMILIA Y MEDIDAS DE PROTECCIÓN CON ENFOQUE DIFERENCIAL</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4" name="Objeto 3"/>
          <p:cNvGraphicFramePr>
            <a:graphicFrameLocks noChangeAspect="1"/>
          </p:cNvGraphicFramePr>
          <p:nvPr>
            <p:extLst>
              <p:ext uri="{D42A27DB-BD31-4B8C-83A1-F6EECF244321}">
                <p14:modId xmlns:p14="http://schemas.microsoft.com/office/powerpoint/2010/main" val="3794352281"/>
              </p:ext>
            </p:extLst>
          </p:nvPr>
        </p:nvGraphicFramePr>
        <p:xfrm>
          <a:off x="500149" y="457200"/>
          <a:ext cx="1295400" cy="866775"/>
        </p:xfrm>
        <a:graphic>
          <a:graphicData uri="http://schemas.openxmlformats.org/presentationml/2006/ole">
            <mc:AlternateContent xmlns:mc="http://schemas.openxmlformats.org/markup-compatibility/2006">
              <mc:Choice xmlns:v="urn:schemas-microsoft-com:vml" Requires="v">
                <p:oleObj r:id="rId2" imgW="9752381" imgH="7314286" progId="MSPhotoEd.3">
                  <p:embed/>
                </p:oleObj>
              </mc:Choice>
              <mc:Fallback>
                <p:oleObj r:id="rId2" imgW="9752381" imgH="7314286" progId="MSPhotoEd.3">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49" y="457200"/>
                        <a:ext cx="12954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8856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273050" y="1545466"/>
            <a:ext cx="11479771" cy="5859553"/>
          </a:xfrm>
          <a:prstGeom prst="rect">
            <a:avLst/>
          </a:prstGeom>
        </p:spPr>
        <p:txBody>
          <a:bodyPr wrap="square">
            <a:spAutoFit/>
          </a:bodyPr>
          <a:lstStyle/>
          <a:p>
            <a:pPr algn="ctr">
              <a:lnSpc>
                <a:spcPct val="150000"/>
              </a:lnSpc>
            </a:pPr>
            <a:r>
              <a:rPr lang="es-ES" b="1" dirty="0">
                <a:solidFill>
                  <a:schemeClr val="accent6">
                    <a:lumMod val="50000"/>
                  </a:schemeClr>
                </a:solidFill>
                <a:latin typeface="Arial" panose="020B0604020202020204" pitchFamily="34" charset="0"/>
              </a:rPr>
              <a:t>LEYES DICTADAS EN DESARROLLO DE LOS INSTRUMENTOS INTERNACIONALES Y LOS POSTULADOS CONSTITUCIONALES</a:t>
            </a:r>
            <a:endParaRPr lang="es-CO" dirty="0">
              <a:solidFill>
                <a:schemeClr val="accent6">
                  <a:lumMod val="50000"/>
                </a:schemeClr>
              </a:solidFill>
            </a:endParaRPr>
          </a:p>
          <a:p>
            <a:pPr algn="ctr">
              <a:lnSpc>
                <a:spcPct val="150000"/>
              </a:lnSpc>
            </a:pPr>
            <a:r>
              <a:rPr lang="es-ES" dirty="0">
                <a:latin typeface="Arial" panose="020B0604020202020204" pitchFamily="34" charset="0"/>
              </a:rPr>
              <a:t> </a:t>
            </a:r>
            <a:endParaRPr lang="es-CO" dirty="0"/>
          </a:p>
          <a:p>
            <a:pPr marL="342900" lvl="0" indent="-342900" algn="just">
              <a:lnSpc>
                <a:spcPct val="150000"/>
              </a:lnSpc>
              <a:buFont typeface="Arial" panose="020B0604020202020204" pitchFamily="34" charset="0"/>
              <a:buChar char="-"/>
            </a:pPr>
            <a:r>
              <a:rPr lang="es-CO" b="1" dirty="0">
                <a:latin typeface="Arial" panose="020B0604020202020204" pitchFamily="34" charset="0"/>
                <a:ea typeface="Times New Roman" panose="02020603050405020304" pitchFamily="18" charset="0"/>
              </a:rPr>
              <a:t>La ley 1761 de 2015</a:t>
            </a:r>
            <a:r>
              <a:rPr lang="es-CO" dirty="0">
                <a:latin typeface="Arial" panose="020B0604020202020204" pitchFamily="34" charset="0"/>
                <a:ea typeface="Times New Roman" panose="02020603050405020304" pitchFamily="18" charset="0"/>
              </a:rPr>
              <a:t>, también conocida como la </a:t>
            </a:r>
            <a:r>
              <a:rPr lang="es-CO" i="1" dirty="0">
                <a:latin typeface="Arial" panose="020B0604020202020204" pitchFamily="34" charset="0"/>
                <a:ea typeface="Times New Roman" panose="02020603050405020304" pitchFamily="18" charset="0"/>
              </a:rPr>
              <a:t>Ley Rosa Elvira Cely, </a:t>
            </a:r>
            <a:r>
              <a:rPr lang="es-CO" dirty="0">
                <a:latin typeface="Arial" panose="020B0604020202020204" pitchFamily="34" charset="0"/>
                <a:ea typeface="Times New Roman" panose="02020603050405020304" pitchFamily="18" charset="0"/>
              </a:rPr>
              <a:t>tipificó el feminicidio como un delito autónomo y ordenó crear un sistema Nacional de Estadísticas para cuantificar y analizar los datos relevantes en los casos de violencia basada en género. </a:t>
            </a:r>
            <a:endParaRPr lang="es-CO" dirty="0">
              <a:ea typeface="Times New Roman" panose="02020603050405020304" pitchFamily="18" charset="0"/>
            </a:endParaRPr>
          </a:p>
          <a:p>
            <a:pPr marL="342900" lvl="0" indent="-342900" algn="just">
              <a:lnSpc>
                <a:spcPct val="150000"/>
              </a:lnSpc>
              <a:buFont typeface="Arial" panose="020B0604020202020204" pitchFamily="34" charset="0"/>
              <a:buChar char="-"/>
            </a:pPr>
            <a:r>
              <a:rPr lang="es-CO" b="1" dirty="0">
                <a:latin typeface="Arial" panose="020B0604020202020204" pitchFamily="34" charset="0"/>
                <a:ea typeface="Times New Roman" panose="02020603050405020304" pitchFamily="18" charset="0"/>
              </a:rPr>
              <a:t>La ley 1773 de 2016</a:t>
            </a:r>
            <a:r>
              <a:rPr lang="es-CO" dirty="0">
                <a:latin typeface="Arial" panose="020B0604020202020204" pitchFamily="34" charset="0"/>
                <a:ea typeface="Times New Roman" panose="02020603050405020304" pitchFamily="18" charset="0"/>
              </a:rPr>
              <a:t>, también conocida como Ley Natalia Ponce de León, que  endurece las penas y protege a quienes sean víctimas de ataques con ácido, agentes químicos o sustancia químicas.</a:t>
            </a:r>
          </a:p>
          <a:p>
            <a:pPr marL="342900" lvl="0" indent="-342900" algn="just">
              <a:lnSpc>
                <a:spcPct val="150000"/>
              </a:lnSpc>
              <a:buFont typeface="Arial" panose="020B0604020202020204" pitchFamily="34" charset="0"/>
              <a:buChar char="-"/>
            </a:pPr>
            <a:r>
              <a:rPr lang="es-CO" b="1" dirty="0">
                <a:latin typeface="Arial" panose="020B0604020202020204" pitchFamily="34" charset="0"/>
                <a:ea typeface="Times New Roman" panose="02020603050405020304" pitchFamily="18" charset="0"/>
              </a:rPr>
              <a:t>Ley 2126 de 2021</a:t>
            </a:r>
            <a:r>
              <a:rPr lang="es-CO" dirty="0">
                <a:latin typeface="Arial" panose="020B0604020202020204" pitchFamily="34" charset="0"/>
                <a:ea typeface="Times New Roman" panose="02020603050405020304" pitchFamily="18" charset="0"/>
              </a:rPr>
              <a:t>, fortalecimiento de las Comisarias de Familia.</a:t>
            </a:r>
          </a:p>
          <a:p>
            <a:pPr marL="342900" lvl="0" indent="-342900" algn="just">
              <a:lnSpc>
                <a:spcPct val="150000"/>
              </a:lnSpc>
              <a:buFont typeface="Arial" panose="020B0604020202020204" pitchFamily="34" charset="0"/>
              <a:buChar char="-"/>
            </a:pPr>
            <a:r>
              <a:rPr lang="es-CO" b="1" dirty="0">
                <a:latin typeface="Arial" panose="020B0604020202020204" pitchFamily="34" charset="0"/>
                <a:ea typeface="Times New Roman" panose="02020603050405020304" pitchFamily="18" charset="0"/>
              </a:rPr>
              <a:t>Decreto 1630 de 2019</a:t>
            </a:r>
            <a:r>
              <a:rPr lang="es-CO" dirty="0">
                <a:latin typeface="Arial" panose="020B0604020202020204" pitchFamily="34" charset="0"/>
                <a:ea typeface="Times New Roman" panose="02020603050405020304" pitchFamily="18" charset="0"/>
              </a:rPr>
              <a:t>, medidas de atención y estabilización para mujeres víctimas de violencia</a:t>
            </a:r>
          </a:p>
          <a:p>
            <a:pPr marL="342900" lvl="0" indent="-342900" algn="just">
              <a:lnSpc>
                <a:spcPct val="150000"/>
              </a:lnSpc>
              <a:buFont typeface="Arial" panose="020B0604020202020204" pitchFamily="34" charset="0"/>
              <a:buChar char="-"/>
            </a:pPr>
            <a:r>
              <a:rPr lang="es-CO" b="1" dirty="0">
                <a:latin typeface="Arial" panose="020B0604020202020204" pitchFamily="34" charset="0"/>
                <a:ea typeface="Times New Roman" panose="02020603050405020304" pitchFamily="18" charset="0"/>
              </a:rPr>
              <a:t>Ley 2215 de 2022</a:t>
            </a:r>
            <a:r>
              <a:rPr lang="es-CO" dirty="0">
                <a:latin typeface="Arial" panose="020B0604020202020204" pitchFamily="34" charset="0"/>
                <a:ea typeface="Times New Roman" panose="02020603050405020304" pitchFamily="18" charset="0"/>
              </a:rPr>
              <a:t>, casa refugio para mujeres víctimas de violencia</a:t>
            </a:r>
            <a:endParaRPr lang="es-CO" dirty="0">
              <a:ea typeface="Times New Roman" panose="02020603050405020304" pitchFamily="18" charset="0"/>
            </a:endParaRPr>
          </a:p>
          <a:p>
            <a:pPr marL="342900" lvl="0" indent="-342900" algn="just">
              <a:lnSpc>
                <a:spcPct val="150000"/>
              </a:lnSpc>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CO" dirty="0">
              <a:latin typeface="Times New Roman" panose="02020603050405020304" pitchFamily="18" charset="0"/>
              <a:ea typeface="Times New Roman" panose="02020603050405020304" pitchFamily="18" charset="0"/>
            </a:endParaRPr>
          </a:p>
          <a:p>
            <a:pPr marL="457200" algn="just">
              <a:lnSpc>
                <a:spcPct val="150000"/>
              </a:lnSpc>
              <a:spcAft>
                <a:spcPts val="0"/>
              </a:spcAft>
            </a:pPr>
            <a:endParaRPr lang="es-C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947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7648248"/>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AVANCES JURISPRUDENCIALES EN EL TEMA DE PERSPECTIVA DE GENERO</a:t>
            </a:r>
          </a:p>
          <a:p>
            <a:pPr algn="ctr">
              <a:lnSpc>
                <a:spcPct val="150000"/>
              </a:lnSpc>
            </a:pPr>
            <a:r>
              <a:rPr lang="es-ES" sz="2000" b="1" dirty="0">
                <a:solidFill>
                  <a:schemeClr val="bg1"/>
                </a:solidFill>
                <a:latin typeface="Arial" panose="020B0604020202020204" pitchFamily="34" charset="0"/>
              </a:rPr>
              <a:t>CORTE CONSTITUCIONAL:</a:t>
            </a:r>
          </a:p>
          <a:p>
            <a:pPr algn="just">
              <a:lnSpc>
                <a:spcPct val="150000"/>
              </a:lnSpc>
            </a:pPr>
            <a:r>
              <a:rPr lang="es-ES" sz="2000" dirty="0">
                <a:latin typeface="Arial" panose="020B0604020202020204" pitchFamily="34" charset="0"/>
              </a:rPr>
              <a:t>Se encontraron hasta 2024 más de 350 sentencias emitidas por esa Corporación, destacándose </a:t>
            </a:r>
          </a:p>
          <a:p>
            <a:pPr algn="just">
              <a:lnSpc>
                <a:spcPct val="150000"/>
              </a:lnSpc>
            </a:pPr>
            <a:r>
              <a:rPr lang="es-ES" sz="2000" dirty="0">
                <a:latin typeface="Arial" panose="020B0604020202020204" pitchFamily="34" charset="0"/>
              </a:rPr>
              <a:t>La C-410 de 1996, M.P. Carlos Gaviria Díaz</a:t>
            </a:r>
          </a:p>
          <a:p>
            <a:pPr algn="just">
              <a:lnSpc>
                <a:spcPct val="150000"/>
              </a:lnSpc>
            </a:pPr>
            <a:r>
              <a:rPr lang="es-ES" sz="2000" dirty="0">
                <a:latin typeface="Arial" panose="020B0604020202020204" pitchFamily="34" charset="0"/>
              </a:rPr>
              <a:t>La C-408 de 1996, M.P. Alejandro Martínez Caballero que estudió la constitucionalidad de la ley 248 de 1995 que ratificó la Convención de Belém </a:t>
            </a:r>
            <a:r>
              <a:rPr lang="es-ES" sz="2000" dirty="0" err="1">
                <a:latin typeface="Arial" panose="020B0604020202020204" pitchFamily="34" charset="0"/>
              </a:rPr>
              <a:t>dó</a:t>
            </a:r>
            <a:r>
              <a:rPr lang="es-ES" sz="2000" dirty="0">
                <a:latin typeface="Arial" panose="020B0604020202020204" pitchFamily="34" charset="0"/>
              </a:rPr>
              <a:t> pará</a:t>
            </a:r>
          </a:p>
          <a:p>
            <a:pPr algn="just">
              <a:lnSpc>
                <a:spcPct val="150000"/>
              </a:lnSpc>
            </a:pPr>
            <a:r>
              <a:rPr lang="es-ES" sz="2000" dirty="0">
                <a:latin typeface="Arial" panose="020B0604020202020204" pitchFamily="34" charset="0"/>
              </a:rPr>
              <a:t>La C-711 de 2001, M.P. Jaime Araújo Rentería</a:t>
            </a:r>
          </a:p>
          <a:p>
            <a:pPr algn="just">
              <a:lnSpc>
                <a:spcPct val="150000"/>
              </a:lnSpc>
            </a:pPr>
            <a:r>
              <a:rPr lang="es-ES" sz="2000" dirty="0">
                <a:latin typeface="Arial" panose="020B0604020202020204" pitchFamily="34" charset="0"/>
              </a:rPr>
              <a:t>Las sentencias T386 de 2013 de Luis Ernesto Vargas Silva y la T-878 de 2014. M.P. Jorge </a:t>
            </a:r>
            <a:r>
              <a:rPr lang="es-ES" sz="2000" dirty="0" err="1">
                <a:latin typeface="Arial" panose="020B0604020202020204" pitchFamily="34" charset="0"/>
              </a:rPr>
              <a:t>Ivan</a:t>
            </a:r>
            <a:r>
              <a:rPr lang="es-ES" sz="2000" dirty="0">
                <a:latin typeface="Arial" panose="020B0604020202020204" pitchFamily="34" charset="0"/>
              </a:rPr>
              <a:t> Palacio </a:t>
            </a:r>
            <a:r>
              <a:rPr lang="es-ES" sz="2000" dirty="0" err="1">
                <a:latin typeface="Arial" panose="020B0604020202020204" pitchFamily="34" charset="0"/>
              </a:rPr>
              <a:t>Palacio</a:t>
            </a:r>
            <a:r>
              <a:rPr lang="es-ES" sz="2000" dirty="0">
                <a:latin typeface="Arial" panose="020B0604020202020204" pitchFamily="34" charset="0"/>
              </a:rPr>
              <a:t>.</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9279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6863417"/>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DEFINICION DE LA PERSPECTIVA DE GENERO</a:t>
            </a:r>
          </a:p>
          <a:p>
            <a:pPr algn="ctr">
              <a:lnSpc>
                <a:spcPct val="150000"/>
              </a:lnSpc>
            </a:pPr>
            <a:endParaRPr lang="es-ES" sz="2000" b="1" dirty="0">
              <a:solidFill>
                <a:schemeClr val="bg1"/>
              </a:solidFill>
              <a:latin typeface="Arial" panose="020B0604020202020204" pitchFamily="34" charset="0"/>
            </a:endParaRPr>
          </a:p>
          <a:p>
            <a:pPr algn="just">
              <a:lnSpc>
                <a:spcPct val="150000"/>
              </a:lnSpc>
            </a:pPr>
            <a:r>
              <a:rPr lang="es-CO" dirty="0"/>
              <a:t>Artículo12 del Código de Infancia y Adolescencia: “</a:t>
            </a:r>
            <a:r>
              <a:rPr lang="es-CO" b="1" i="1" dirty="0"/>
              <a:t>Se entiende por perspectiva de género el reconocimiento de las diferencias sociales, biológicas y psicológicas en las relaciones entre las personas según el sexo, la edad, la etnia y el rol que desempeñan en la familia y en el grupo social (…)”.</a:t>
            </a:r>
          </a:p>
          <a:p>
            <a:pPr algn="just">
              <a:lnSpc>
                <a:spcPct val="150000"/>
              </a:lnSpc>
            </a:pPr>
            <a:endParaRPr lang="es-CO" b="1" i="1" dirty="0"/>
          </a:p>
          <a:p>
            <a:pPr algn="just">
              <a:lnSpc>
                <a:spcPct val="150000"/>
              </a:lnSpc>
            </a:pPr>
            <a:r>
              <a:rPr lang="es-ES" b="1" dirty="0"/>
              <a:t>La jurisprudencia de la Corte Constitucional, especialmente la vertida en las sentencias T-967 de 2014 y T-338 de 2018, definen la perspectiva de género. </a:t>
            </a:r>
            <a:endParaRPr lang="es-CO" b="1" dirty="0"/>
          </a:p>
          <a:p>
            <a:pPr algn="ctr">
              <a:lnSpc>
                <a:spcPct val="150000"/>
              </a:lnSpc>
            </a:pPr>
            <a:r>
              <a:rPr lang="es-ES" sz="2000" b="1" dirty="0">
                <a:solidFill>
                  <a:schemeClr val="bg1"/>
                </a:solidFill>
                <a:latin typeface="Arial" panose="020B0604020202020204" pitchFamily="34" charset="0"/>
              </a:rPr>
              <a:t> </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335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7232749"/>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DEFINICION DE LA PERSPECTIVA DE GENERO</a:t>
            </a:r>
          </a:p>
          <a:p>
            <a:pPr algn="just">
              <a:lnSpc>
                <a:spcPct val="150000"/>
              </a:lnSpc>
            </a:pPr>
            <a:endParaRPr lang="es-ES" dirty="0"/>
          </a:p>
          <a:p>
            <a:pPr algn="just">
              <a:lnSpc>
                <a:spcPct val="150000"/>
              </a:lnSpc>
            </a:pPr>
            <a:r>
              <a:rPr lang="es-ES" dirty="0"/>
              <a:t>Juzgar con perspectiva de género puede definirse como una metodología de análisis de la cuestión litigiosa, que debe desplegarse en aquellos casos en los que se involucren relaciones de poder asimétricas o patrones estereotípicos de género y exige la integración del principio de igualdad en la interpretación y aplicación del ordenamiento jurídico en la búsqueda de soluciones equitativas ante situaciones desiguales de género. La transversalización se consolida, así como una herramienta novedosa de transformación social, para garantizar la efectiva salvaguardia de los derechos de las mujeres ante la necesidad impostergable de reconocer la diversidad de género, tanto en la interpretación y aplicación de los estándares internacionales de género. </a:t>
            </a: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318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3954929"/>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DEFINICION DE LA PERSPECTIVA DE GENERO</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latin typeface="Arial" panose="020B0604020202020204" pitchFamily="34" charset="0"/>
              </a:rPr>
              <a:t>Se debe avanzar de la IGUALDAD PROCESAL A LA IGUALDAD MATERIAL </a:t>
            </a: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89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6540252"/>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ENFOQUE DE GENERO EN LAS MEDIDAS DE PROTECCION</a:t>
            </a:r>
          </a:p>
          <a:p>
            <a:pPr algn="ctr">
              <a:lnSpc>
                <a:spcPct val="150000"/>
              </a:lnSpc>
            </a:pPr>
            <a:endParaRPr lang="es-ES" sz="2000" b="1" dirty="0">
              <a:solidFill>
                <a:schemeClr val="bg1"/>
              </a:solidFill>
              <a:latin typeface="Arial" panose="020B0604020202020204" pitchFamily="34" charset="0"/>
            </a:endParaRPr>
          </a:p>
          <a:p>
            <a:pPr algn="just">
              <a:lnSpc>
                <a:spcPct val="150000"/>
              </a:lnSpc>
            </a:pPr>
            <a:r>
              <a:rPr lang="es-ES" sz="2000" b="1" dirty="0">
                <a:latin typeface="Arial" panose="020B0604020202020204" pitchFamily="34" charset="0"/>
              </a:rPr>
              <a:t>Sentencias T-219 de 2023 M.P. </a:t>
            </a:r>
            <a:r>
              <a:rPr lang="es-CO" b="1" dirty="0"/>
              <a:t>CRISTINA PARDO SCHLESINGER</a:t>
            </a:r>
            <a:r>
              <a:rPr lang="es-ES" sz="2000" b="1" dirty="0">
                <a:latin typeface="Arial" panose="020B0604020202020204" pitchFamily="34" charset="0"/>
              </a:rPr>
              <a:t> </a:t>
            </a:r>
          </a:p>
          <a:p>
            <a:pPr algn="just">
              <a:lnSpc>
                <a:spcPct val="150000"/>
              </a:lnSpc>
            </a:pPr>
            <a:r>
              <a:rPr lang="es-ES" sz="2000" b="1" dirty="0">
                <a:latin typeface="Arial" panose="020B0604020202020204" pitchFamily="34" charset="0"/>
              </a:rPr>
              <a:t>T-010 de 2024.  M.P. Juan Carlos Cortés González</a:t>
            </a:r>
          </a:p>
          <a:p>
            <a:pPr algn="just">
              <a:lnSpc>
                <a:spcPct val="150000"/>
              </a:lnSpc>
            </a:pPr>
            <a:endParaRPr lang="es-ES" sz="2000" b="1" dirty="0">
              <a:latin typeface="Arial" panose="020B0604020202020204" pitchFamily="34" charset="0"/>
            </a:endParaRPr>
          </a:p>
          <a:p>
            <a:pPr algn="just">
              <a:lnSpc>
                <a:spcPct val="150000"/>
              </a:lnSpc>
            </a:pPr>
            <a:r>
              <a:rPr lang="es-ES" dirty="0"/>
              <a:t>La jurisprudencia de la Corte Constitucional ha reafirmado la importancia de la aplicación del enfoque de género en las actuaciones y decisiones judiciales y administrativas de las distintas autoridades. En ese sentido, la perspectiva de género implica que las decisiones de una determinada autoridad no reproduzcan ni perpetúen los estereotipos de género discriminatorios.</a:t>
            </a:r>
            <a:endParaRPr lang="es-ES" sz="2000" b="1" dirty="0">
              <a:latin typeface="Arial" panose="020B0604020202020204" pitchFamily="34" charset="0"/>
            </a:endParaRPr>
          </a:p>
          <a:p>
            <a:pPr algn="ctr">
              <a:lnSpc>
                <a:spcPct val="150000"/>
              </a:lnSpc>
            </a:pP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912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5893921"/>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ENFOQUE DE GENERO EN LAS MEDIDAS DE PROTECCION</a:t>
            </a:r>
          </a:p>
          <a:p>
            <a:pPr algn="just">
              <a:lnSpc>
                <a:spcPct val="150000"/>
              </a:lnSpc>
            </a:pPr>
            <a:r>
              <a:rPr lang="es-ES" dirty="0"/>
              <a:t>El criterio de género en general implica la obligación de:</a:t>
            </a:r>
          </a:p>
          <a:p>
            <a:pPr algn="just">
              <a:lnSpc>
                <a:spcPct val="150000"/>
              </a:lnSpc>
            </a:pPr>
            <a:r>
              <a:rPr lang="es-ES" dirty="0"/>
              <a:t> (i) eliminar prácticas que tiendan a la revictimización, </a:t>
            </a:r>
          </a:p>
          <a:p>
            <a:pPr algn="just">
              <a:lnSpc>
                <a:spcPct val="150000"/>
              </a:lnSpc>
            </a:pPr>
            <a:r>
              <a:rPr lang="es-ES" dirty="0"/>
              <a:t>(</a:t>
            </a:r>
            <a:r>
              <a:rPr lang="es-ES" dirty="0" err="1"/>
              <a:t>ii</a:t>
            </a:r>
            <a:r>
              <a:rPr lang="es-ES" dirty="0"/>
              <a:t>) a evitar no dar credibilidad a las versiones rendidas por las víctimas y</a:t>
            </a:r>
          </a:p>
          <a:p>
            <a:pPr algn="just">
              <a:lnSpc>
                <a:spcPct val="150000"/>
              </a:lnSpc>
            </a:pPr>
            <a:r>
              <a:rPr lang="es-ES" dirty="0"/>
              <a:t>(</a:t>
            </a:r>
            <a:r>
              <a:rPr lang="es-ES" dirty="0" err="1"/>
              <a:t>iii</a:t>
            </a:r>
            <a:r>
              <a:rPr lang="es-ES" dirty="0"/>
              <a:t>) a investigar todas las circunstancias que se relacionan con los casos de violencia de género. Lo anterior obliga a las autoridades a </a:t>
            </a:r>
            <a:r>
              <a:rPr lang="es-ES" b="1" dirty="0">
                <a:solidFill>
                  <a:schemeClr val="accent2">
                    <a:lumMod val="40000"/>
                    <a:lumOff val="60000"/>
                  </a:schemeClr>
                </a:solidFill>
              </a:rPr>
              <a:t>(i) actuar de manera célere, (</a:t>
            </a:r>
            <a:r>
              <a:rPr lang="es-ES" b="1" dirty="0" err="1">
                <a:solidFill>
                  <a:schemeClr val="accent2">
                    <a:lumMod val="40000"/>
                    <a:lumOff val="60000"/>
                  </a:schemeClr>
                </a:solidFill>
              </a:rPr>
              <a:t>ii</a:t>
            </a:r>
            <a:r>
              <a:rPr lang="es-ES" b="1" dirty="0">
                <a:solidFill>
                  <a:schemeClr val="accent2">
                    <a:lumMod val="40000"/>
                    <a:lumOff val="60000"/>
                  </a:schemeClr>
                </a:solidFill>
              </a:rPr>
              <a:t>) reconocer las asimetrías históricas e imposibilidades probatorias en las que se puedan encontrar las víctimas de violencia de género</a:t>
            </a:r>
            <a:r>
              <a:rPr lang="es-ES" b="1" baseline="30000" dirty="0">
                <a:solidFill>
                  <a:schemeClr val="accent2">
                    <a:lumMod val="40000"/>
                    <a:lumOff val="60000"/>
                  </a:schemeClr>
                </a:solidFill>
              </a:rPr>
              <a:t>[</a:t>
            </a:r>
            <a:r>
              <a:rPr lang="es-ES" b="1" dirty="0">
                <a:solidFill>
                  <a:schemeClr val="accent2">
                    <a:lumMod val="40000"/>
                    <a:lumOff val="60000"/>
                  </a:schemeClr>
                </a:solidFill>
              </a:rPr>
              <a:t> y (</a:t>
            </a:r>
            <a:r>
              <a:rPr lang="es-ES" b="1" dirty="0" err="1">
                <a:solidFill>
                  <a:schemeClr val="accent2">
                    <a:lumMod val="40000"/>
                    <a:lumOff val="60000"/>
                  </a:schemeClr>
                </a:solidFill>
              </a:rPr>
              <a:t>iii</a:t>
            </a:r>
            <a:r>
              <a:rPr lang="es-ES" b="1" dirty="0">
                <a:solidFill>
                  <a:schemeClr val="accent2">
                    <a:lumMod val="40000"/>
                    <a:lumOff val="60000"/>
                  </a:schemeClr>
                </a:solidFill>
              </a:rPr>
              <a:t>) desplegar todas las actividades de investigación requeridas y valoración razonable y exhaustiva de las pruebas recaudadas.</a:t>
            </a:r>
            <a:endParaRPr lang="es-ES" sz="2000" b="1" dirty="0">
              <a:solidFill>
                <a:schemeClr val="accent2">
                  <a:lumMod val="40000"/>
                  <a:lumOff val="60000"/>
                </a:schemeClr>
              </a:solidFill>
              <a:latin typeface="Arial" panose="020B0604020202020204" pitchFamily="34" charset="0"/>
            </a:endParaRPr>
          </a:p>
          <a:p>
            <a:pPr algn="ctr">
              <a:lnSpc>
                <a:spcPct val="150000"/>
              </a:lnSpc>
            </a:pPr>
            <a:r>
              <a:rPr lang="es-ES" sz="2000" b="1" dirty="0">
                <a:solidFill>
                  <a:schemeClr val="accent2">
                    <a:lumMod val="40000"/>
                    <a:lumOff val="60000"/>
                  </a:schemeClr>
                </a:solidFill>
                <a:latin typeface="Arial" panose="020B0604020202020204" pitchFamily="34" charset="0"/>
              </a:rPr>
              <a:t> </a:t>
            </a:r>
            <a:endParaRPr lang="es-CO" sz="2000" b="1" dirty="0">
              <a:solidFill>
                <a:schemeClr val="accent2">
                  <a:lumMod val="40000"/>
                  <a:lumOff val="60000"/>
                </a:schemeClr>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03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5940088"/>
          </a:xfrm>
          <a:prstGeom prst="rect">
            <a:avLst/>
          </a:prstGeom>
        </p:spPr>
        <p:txBody>
          <a:bodyPr wrap="square">
            <a:spAutoFit/>
          </a:bodyPr>
          <a:lstStyle/>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endParaRPr lang="es-ES" b="1" dirty="0">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ENFOQUE DE GENERO EN LAS MEDIDAS DE PROTECCION</a:t>
            </a:r>
          </a:p>
          <a:p>
            <a:pPr algn="ctr">
              <a:lnSpc>
                <a:spcPct val="150000"/>
              </a:lnSpc>
            </a:pPr>
            <a:endParaRPr lang="es-ES" sz="2000" b="1" dirty="0">
              <a:solidFill>
                <a:schemeClr val="bg1"/>
              </a:solidFill>
              <a:latin typeface="Arial" panose="020B0604020202020204" pitchFamily="34" charset="0"/>
            </a:endParaRPr>
          </a:p>
          <a:p>
            <a:pPr algn="just">
              <a:lnSpc>
                <a:spcPct val="150000"/>
              </a:lnSpc>
            </a:pPr>
            <a:r>
              <a:rPr lang="es-ES" dirty="0"/>
              <a:t>Criterios básicos a tener en cuenta por parte de las autoridades respecto de las víctimas de violencia para garantizar el acceso a una justicia con enfoque de género:</a:t>
            </a:r>
          </a:p>
          <a:p>
            <a:pPr algn="just">
              <a:lnSpc>
                <a:spcPct val="150000"/>
              </a:lnSpc>
            </a:pPr>
            <a:r>
              <a:rPr lang="es-ES" dirty="0"/>
              <a:t> (i) resolución del trámite de medida de protección en término razonable; </a:t>
            </a:r>
          </a:p>
          <a:p>
            <a:pPr algn="just">
              <a:lnSpc>
                <a:spcPct val="150000"/>
              </a:lnSpc>
            </a:pPr>
            <a:r>
              <a:rPr lang="es-ES" dirty="0"/>
              <a:t>(</a:t>
            </a:r>
            <a:r>
              <a:rPr lang="es-ES" dirty="0" err="1"/>
              <a:t>ii</a:t>
            </a:r>
            <a:r>
              <a:rPr lang="es-ES" dirty="0"/>
              <a:t>) acceso efectivo a la administración de justicia de las víctimas de violencia; </a:t>
            </a:r>
          </a:p>
          <a:p>
            <a:pPr algn="just">
              <a:lnSpc>
                <a:spcPct val="150000"/>
              </a:lnSpc>
            </a:pPr>
            <a:r>
              <a:rPr lang="es-ES" dirty="0"/>
              <a:t>(</a:t>
            </a:r>
            <a:r>
              <a:rPr lang="es-ES" dirty="0" err="1"/>
              <a:t>iii</a:t>
            </a:r>
            <a:r>
              <a:rPr lang="es-ES" dirty="0"/>
              <a:t>) garantías de no repetición; acceso a la información y oportunidad de corrección; y </a:t>
            </a:r>
          </a:p>
          <a:p>
            <a:pPr algn="just">
              <a:lnSpc>
                <a:spcPct val="150000"/>
              </a:lnSpc>
            </a:pPr>
            <a:r>
              <a:rPr lang="es-ES" dirty="0"/>
              <a:t>(</a:t>
            </a:r>
            <a:r>
              <a:rPr lang="es-ES" dirty="0" err="1"/>
              <a:t>iv</a:t>
            </a:r>
            <a:r>
              <a:rPr lang="es-ES" dirty="0"/>
              <a:t>) medidas idóneas para la protección de la víctima, así como decisiones imparciales libres de estereotipos de género</a:t>
            </a:r>
            <a:r>
              <a:rPr lang="es-ES" baseline="30000" dirty="0"/>
              <a:t>.</a:t>
            </a:r>
            <a:endParaRPr lang="es-ES" sz="2000" b="1" dirty="0">
              <a:solidFill>
                <a:schemeClr val="bg1"/>
              </a:solidFill>
              <a:latin typeface="Arial" panose="020B0604020202020204" pitchFamily="34" charset="0"/>
            </a:endParaRPr>
          </a:p>
          <a:p>
            <a:pPr algn="ctr">
              <a:lnSpc>
                <a:spcPct val="150000"/>
              </a:lnSpc>
            </a:pPr>
            <a:r>
              <a:rPr lang="es-ES" sz="2000" b="1" dirty="0">
                <a:solidFill>
                  <a:schemeClr val="bg1"/>
                </a:solidFill>
                <a:latin typeface="Arial" panose="020B0604020202020204" pitchFamily="34" charset="0"/>
              </a:rPr>
              <a:t> </a:t>
            </a:r>
            <a:endParaRPr lang="es-CO" sz="2000" b="1" dirty="0">
              <a:solidFill>
                <a:schemeClr val="bg1"/>
              </a:solidFill>
            </a:endParaRPr>
          </a:p>
          <a:p>
            <a:pPr algn="just">
              <a:spcAft>
                <a:spcPts val="0"/>
              </a:spcAft>
            </a:pPr>
            <a:r>
              <a:rPr lang="es-ES" sz="2000" b="1" dirty="0">
                <a:solidFill>
                  <a:schemeClr val="bg1"/>
                </a:solidFill>
                <a:latin typeface="Times New Roman" panose="02020603050405020304" pitchFamily="18" charset="0"/>
                <a:ea typeface="Times New Roman" panose="02020603050405020304" pitchFamily="18" charset="0"/>
              </a:rPr>
              <a:t> </a:t>
            </a:r>
            <a:endParaRPr lang="es-CO" sz="20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179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6309420"/>
          </a:xfrm>
          <a:prstGeom prst="rect">
            <a:avLst/>
          </a:prstGeom>
        </p:spPr>
        <p:txBody>
          <a:bodyPr wrap="square">
            <a:spAutoFit/>
          </a:bodyPr>
          <a:lstStyle/>
          <a:p>
            <a:pPr algn="ctr">
              <a:lnSpc>
                <a:spcPct val="150000"/>
              </a:lnSpc>
            </a:pPr>
            <a:r>
              <a:rPr lang="es-ES" sz="2800" b="1" dirty="0">
                <a:solidFill>
                  <a:schemeClr val="bg1"/>
                </a:solidFill>
                <a:latin typeface="Arial" panose="020B0604020202020204" pitchFamily="34" charset="0"/>
              </a:rPr>
              <a:t>PERSPECTIVA DE GENERO </a:t>
            </a:r>
            <a:endParaRPr lang="es-CO" sz="2800" b="1" dirty="0">
              <a:solidFill>
                <a:schemeClr val="bg1"/>
              </a:solidFill>
            </a:endParaRPr>
          </a:p>
          <a:p>
            <a:pPr algn="just"/>
            <a:endParaRPr lang="es-CO" dirty="0"/>
          </a:p>
          <a:p>
            <a:pPr algn="just"/>
            <a:endParaRPr lang="es-CO" dirty="0"/>
          </a:p>
          <a:p>
            <a:pPr algn="just"/>
            <a:endParaRPr lang="es-CO" b="1" dirty="0"/>
          </a:p>
          <a:p>
            <a:pPr algn="just"/>
            <a:endParaRPr lang="es-CO" b="1" dirty="0"/>
          </a:p>
          <a:p>
            <a:pPr algn="just"/>
            <a:r>
              <a:rPr lang="es-CO" sz="2400" b="1" dirty="0"/>
              <a:t>El concepto de perspectiva de género sienta sus bases en la </a:t>
            </a:r>
            <a:r>
              <a:rPr lang="es-CO" sz="2800" b="1" dirty="0"/>
              <a:t>Teoría del Género</a:t>
            </a:r>
            <a:r>
              <a:rPr lang="es-CO" sz="2400" b="1" dirty="0"/>
              <a:t>, la cual resulta ser una categoría social y analítica que surge para efectos de explicar las desigualdades entre hombres y mujeres, siempre teniendo en cuenta la existencia de multiplicidad de identidades. De acuerdo a lo anterior, el género permite apreciar las atribuciones asignadas y función desempeñada por cada uno de los sexos de acuerdo a los momentos históricos y a las diferentes culturas, además de las relaciones que se producen entre los mismos, más allá de ese carácter puramente biológico.</a:t>
            </a:r>
          </a:p>
          <a:p>
            <a:pPr algn="just"/>
            <a:endParaRPr lang="es-CO" sz="2400" b="1" dirty="0"/>
          </a:p>
          <a:p>
            <a:pPr algn="just"/>
            <a:endParaRPr lang="es-CO" sz="2400" b="1" dirty="0"/>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 </a:t>
            </a:r>
            <a:endParaRPr lang="es-C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6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7109639"/>
          </a:xfrm>
          <a:prstGeom prst="rect">
            <a:avLst/>
          </a:prstGeom>
        </p:spPr>
        <p:txBody>
          <a:bodyPr wrap="square">
            <a:spAutoFit/>
          </a:bodyPr>
          <a:lstStyle/>
          <a:p>
            <a:pPr algn="ctr">
              <a:lnSpc>
                <a:spcPct val="150000"/>
              </a:lnSpc>
            </a:pPr>
            <a:endParaRPr lang="es-ES" sz="2800" b="1" dirty="0">
              <a:solidFill>
                <a:schemeClr val="bg1"/>
              </a:solidFill>
              <a:latin typeface="Arial" panose="020B0604020202020204" pitchFamily="34" charset="0"/>
            </a:endParaRPr>
          </a:p>
          <a:p>
            <a:pPr algn="ctr">
              <a:lnSpc>
                <a:spcPct val="150000"/>
              </a:lnSpc>
            </a:pPr>
            <a:endParaRPr lang="es-ES" sz="2800" b="1" dirty="0">
              <a:solidFill>
                <a:schemeClr val="bg1"/>
              </a:solidFill>
              <a:latin typeface="Arial" panose="020B0604020202020204" pitchFamily="34" charset="0"/>
            </a:endParaRPr>
          </a:p>
          <a:p>
            <a:pPr algn="ctr">
              <a:lnSpc>
                <a:spcPct val="150000"/>
              </a:lnSpc>
            </a:pPr>
            <a:r>
              <a:rPr lang="es-ES" sz="2400" b="1" dirty="0">
                <a:solidFill>
                  <a:schemeClr val="bg1"/>
                </a:solidFill>
                <a:latin typeface="Arial" panose="020B0604020202020204" pitchFamily="34" charset="0"/>
              </a:rPr>
              <a:t>ORIGEN DEL CONCEPTO DE PERSPECTIVA DE GENERO</a:t>
            </a:r>
          </a:p>
          <a:p>
            <a:pPr algn="just">
              <a:lnSpc>
                <a:spcPct val="150000"/>
              </a:lnSpc>
            </a:pPr>
            <a:r>
              <a:rPr lang="es-CO" dirty="0"/>
              <a:t>Parte desde el momento en que se cuestiona el modelo patriarcal, en el cual predominaba el factor biológico para efectos de asignar los roles y tareas en la sociedad, modelo en el que la mujer permaneció claramente subyugada por cuenta de una supuesta inferioridad física. </a:t>
            </a:r>
          </a:p>
          <a:p>
            <a:pPr algn="just">
              <a:lnSpc>
                <a:spcPct val="150000"/>
              </a:lnSpc>
            </a:pPr>
            <a:endParaRPr lang="es-CO" dirty="0"/>
          </a:p>
          <a:p>
            <a:pPr algn="just">
              <a:lnSpc>
                <a:spcPct val="150000"/>
              </a:lnSpc>
            </a:pPr>
            <a:r>
              <a:rPr lang="es-CO" dirty="0"/>
              <a:t>Esta situación llevó a que surgieran corrientes feministas a partir del siglo XIX y principios del siglo XX, las cuales concentraban su lucha en la erradicación de las desigualdades existentes, reacciones que conllevaron a obtener algunos logros evidentes que le permitieron a las mujeres el acceso a la educación secundaria y superior, el derecho al voto, además la posibilidad de desempeñar trabajos que estaban reservados a los hombres, la independencia económica y el control de ingresos y propiedades.</a:t>
            </a:r>
          </a:p>
          <a:p>
            <a:pPr algn="ctr">
              <a:lnSpc>
                <a:spcPct val="150000"/>
              </a:lnSpc>
            </a:pPr>
            <a:r>
              <a:rPr lang="es-ES" sz="2800" b="1" dirty="0">
                <a:solidFill>
                  <a:schemeClr val="bg1"/>
                </a:solidFill>
                <a:latin typeface="Arial" panose="020B0604020202020204" pitchFamily="34" charset="0"/>
              </a:rPr>
              <a:t> </a:t>
            </a:r>
            <a:endParaRPr lang="es-CO" sz="2800" b="1" dirty="0">
              <a:solidFill>
                <a:schemeClr val="bg1"/>
              </a:solidFill>
            </a:endParaRP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 </a:t>
            </a:r>
            <a:endParaRPr lang="es-C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4321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6186309"/>
          </a:xfrm>
          <a:prstGeom prst="rect">
            <a:avLst/>
          </a:prstGeom>
        </p:spPr>
        <p:txBody>
          <a:bodyPr wrap="square">
            <a:spAutoFit/>
          </a:bodyPr>
          <a:lstStyle/>
          <a:p>
            <a:pPr algn="ctr">
              <a:lnSpc>
                <a:spcPct val="150000"/>
              </a:lnSpc>
            </a:pPr>
            <a:endParaRPr lang="es-ES" sz="2800" b="1" dirty="0">
              <a:solidFill>
                <a:schemeClr val="bg1"/>
              </a:solidFill>
              <a:latin typeface="Arial" panose="020B0604020202020204" pitchFamily="34" charset="0"/>
            </a:endParaRPr>
          </a:p>
          <a:p>
            <a:pPr algn="ctr">
              <a:lnSpc>
                <a:spcPct val="150000"/>
              </a:lnSpc>
            </a:pPr>
            <a:endParaRPr lang="es-ES" sz="2800" b="1" dirty="0">
              <a:solidFill>
                <a:schemeClr val="bg1"/>
              </a:solidFill>
              <a:latin typeface="Arial" panose="020B0604020202020204" pitchFamily="34" charset="0"/>
            </a:endParaRPr>
          </a:p>
          <a:p>
            <a:pPr algn="ctr">
              <a:lnSpc>
                <a:spcPct val="150000"/>
              </a:lnSpc>
            </a:pPr>
            <a:r>
              <a:rPr lang="es-ES" sz="2400" b="1" dirty="0">
                <a:solidFill>
                  <a:schemeClr val="bg1"/>
                </a:solidFill>
                <a:latin typeface="Arial" panose="020B0604020202020204" pitchFamily="34" charset="0"/>
              </a:rPr>
              <a:t>ORIGEN DEL CONCEPTO DE PERSPECTIVA DE GENERO</a:t>
            </a:r>
          </a:p>
          <a:p>
            <a:pPr algn="just"/>
            <a:endParaRPr lang="es-CO" dirty="0"/>
          </a:p>
          <a:p>
            <a:pPr algn="just"/>
            <a:r>
              <a:rPr lang="es-CO" dirty="0"/>
              <a:t>La perspectiva de género como tal, empezó a ser utilizada en los mecanismos internacionales a partir de la Cuarta Conferencia sobre la Mujer celebrada en Pekín en 1995, concibiéndose como una estructuración ideológica que propende por la igualdad entre hombres y mujeres. A partir de dicha conferencia los distintos países asumieron el compromiso de integrar en sus ordenamientos las políticas de igualdad a nivel transversal, por lo cual, los gobiernos empezaron a incluir tales políticas en todos los programas y medidas legislativas.</a:t>
            </a:r>
          </a:p>
          <a:p>
            <a:pPr algn="just"/>
            <a:endParaRPr lang="es-CO" dirty="0"/>
          </a:p>
          <a:p>
            <a:pPr algn="just"/>
            <a:r>
              <a:rPr lang="es-CO" dirty="0"/>
              <a:t>Todas estas definiciones parten de la idea de identificar </a:t>
            </a:r>
            <a:r>
              <a:rPr lang="es-CO" b="1" dirty="0">
                <a:solidFill>
                  <a:schemeClr val="accent4">
                    <a:lumMod val="60000"/>
                    <a:lumOff val="40000"/>
                  </a:schemeClr>
                </a:solidFill>
              </a:rPr>
              <a:t>a la perspectiva de género como una metodología útil para abordar el estudio de las relaciones entre hombres y mujeres, haciendo énfasis en las inequidades que históricamente han existido por cuenta de las construcciones y creaciones sociales.</a:t>
            </a:r>
          </a:p>
          <a:p>
            <a:pPr algn="just">
              <a:lnSpc>
                <a:spcPct val="150000"/>
              </a:lnSpc>
            </a:pPr>
            <a:r>
              <a:rPr lang="es-ES" sz="2800" b="1" dirty="0">
                <a:solidFill>
                  <a:schemeClr val="bg1"/>
                </a:solidFill>
                <a:latin typeface="Arial" panose="020B0604020202020204" pitchFamily="34" charset="0"/>
              </a:rPr>
              <a:t> </a:t>
            </a:r>
            <a:endParaRPr lang="es-CO" sz="2800" b="1" dirty="0">
              <a:solidFill>
                <a:schemeClr val="bg1"/>
              </a:solidFill>
            </a:endParaRP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 </a:t>
            </a:r>
            <a:endParaRPr lang="es-C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034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6220" y="1339604"/>
            <a:ext cx="9530366" cy="1500924"/>
          </a:xfrm>
          <a:prstGeom prst="rect">
            <a:avLst/>
          </a:prstGeom>
        </p:spPr>
        <p:txBody>
          <a:bodyPr wrap="square">
            <a:spAutoFit/>
          </a:bodyPr>
          <a:lstStyle/>
          <a:p>
            <a:pPr algn="ctr">
              <a:lnSpc>
                <a:spcPct val="115000"/>
              </a:lnSpc>
              <a:spcAft>
                <a:spcPts val="1000"/>
              </a:spcAft>
            </a:pPr>
            <a:r>
              <a:rPr lang="es-MX" sz="2800" b="1"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NORMAS INTERNACIONALES</a:t>
            </a:r>
          </a:p>
          <a:p>
            <a:pPr algn="just"/>
            <a:endParaRPr lang="es-CO" sz="2800"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s-MX" sz="20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4" name="Objeto 3"/>
          <p:cNvGraphicFramePr>
            <a:graphicFrameLocks noChangeAspect="1"/>
          </p:cNvGraphicFramePr>
          <p:nvPr/>
        </p:nvGraphicFramePr>
        <p:xfrm>
          <a:off x="432262" y="472829"/>
          <a:ext cx="1295400" cy="866775"/>
        </p:xfrm>
        <a:graphic>
          <a:graphicData uri="http://schemas.openxmlformats.org/presentationml/2006/ole">
            <mc:AlternateContent xmlns:mc="http://schemas.openxmlformats.org/markup-compatibility/2006">
              <mc:Choice xmlns:v="urn:schemas-microsoft-com:vml" Requires="v">
                <p:oleObj r:id="rId2" imgW="9752381" imgH="7314286" progId="MSPhotoEd.3">
                  <p:embed/>
                </p:oleObj>
              </mc:Choice>
              <mc:Fallback>
                <p:oleObj r:id="rId2" imgW="9752381" imgH="7314286" progId="MSPhotoEd.3">
                  <p:embed/>
                  <p:pic>
                    <p:nvPicPr>
                      <p:cNvPr id="4" name="Objet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2" y="472829"/>
                        <a:ext cx="12954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77605575"/>
              </p:ext>
            </p:extLst>
          </p:nvPr>
        </p:nvGraphicFramePr>
        <p:xfrm>
          <a:off x="2008217" y="1970614"/>
          <a:ext cx="7806372" cy="3674225"/>
        </p:xfrm>
        <a:graphic>
          <a:graphicData uri="http://schemas.openxmlformats.org/drawingml/2006/table">
            <a:tbl>
              <a:tblPr firstRow="1" firstCol="1" bandRow="1">
                <a:tableStyleId>{5C22544A-7EE6-4342-B048-85BDC9FD1C3A}</a:tableStyleId>
              </a:tblPr>
              <a:tblGrid>
                <a:gridCol w="1887922">
                  <a:extLst>
                    <a:ext uri="{9D8B030D-6E8A-4147-A177-3AD203B41FA5}">
                      <a16:colId xmlns:a16="http://schemas.microsoft.com/office/drawing/2014/main" val="3206264757"/>
                    </a:ext>
                  </a:extLst>
                </a:gridCol>
                <a:gridCol w="2107096">
                  <a:extLst>
                    <a:ext uri="{9D8B030D-6E8A-4147-A177-3AD203B41FA5}">
                      <a16:colId xmlns:a16="http://schemas.microsoft.com/office/drawing/2014/main" val="616632763"/>
                    </a:ext>
                  </a:extLst>
                </a:gridCol>
                <a:gridCol w="1842052">
                  <a:extLst>
                    <a:ext uri="{9D8B030D-6E8A-4147-A177-3AD203B41FA5}">
                      <a16:colId xmlns:a16="http://schemas.microsoft.com/office/drawing/2014/main" val="2696014742"/>
                    </a:ext>
                  </a:extLst>
                </a:gridCol>
                <a:gridCol w="1969302">
                  <a:extLst>
                    <a:ext uri="{9D8B030D-6E8A-4147-A177-3AD203B41FA5}">
                      <a16:colId xmlns:a16="http://schemas.microsoft.com/office/drawing/2014/main" val="4024660239"/>
                    </a:ext>
                  </a:extLst>
                </a:gridCol>
              </a:tblGrid>
              <a:tr h="3674225">
                <a:tc>
                  <a:txBody>
                    <a:bodyPr/>
                    <a:lstStyle/>
                    <a:p>
                      <a:pPr algn="l">
                        <a:lnSpc>
                          <a:spcPct val="107000"/>
                        </a:lnSpc>
                        <a:spcAft>
                          <a:spcPts val="0"/>
                        </a:spcAft>
                      </a:pPr>
                      <a:endParaRPr lang="es-CO" sz="1800" dirty="0">
                        <a:solidFill>
                          <a:srgbClr val="92D050"/>
                        </a:solidFill>
                        <a:effectLst/>
                      </a:endParaRPr>
                    </a:p>
                    <a:p>
                      <a:pPr algn="l">
                        <a:lnSpc>
                          <a:spcPct val="107000"/>
                        </a:lnSpc>
                        <a:spcAft>
                          <a:spcPts val="0"/>
                        </a:spcAft>
                      </a:pPr>
                      <a:endParaRPr lang="es-CO" sz="1800" dirty="0">
                        <a:solidFill>
                          <a:srgbClr val="92D050"/>
                        </a:solidFill>
                        <a:effectLst/>
                      </a:endParaRPr>
                    </a:p>
                    <a:p>
                      <a:pPr algn="l">
                        <a:lnSpc>
                          <a:spcPct val="107000"/>
                        </a:lnSpc>
                        <a:spcAft>
                          <a:spcPts val="0"/>
                        </a:spcAft>
                      </a:pPr>
                      <a:r>
                        <a:rPr lang="es-CO" sz="1800" dirty="0">
                          <a:solidFill>
                            <a:srgbClr val="92D050"/>
                          </a:solidFill>
                          <a:effectLst/>
                        </a:rPr>
                        <a:t>CONVENCIÓN SOBRE LA ELIMINACION DE TODAS LAS FORMAS DE DISCRIMINACION CONTRA LA MUJER CEDAW (1979)</a:t>
                      </a:r>
                    </a:p>
                    <a:p>
                      <a:pPr algn="l">
                        <a:lnSpc>
                          <a:spcPct val="107000"/>
                        </a:lnSpc>
                        <a:spcAft>
                          <a:spcPts val="0"/>
                        </a:spcAft>
                      </a:pPr>
                      <a:r>
                        <a:rPr lang="es-CO" sz="1800" dirty="0">
                          <a:solidFill>
                            <a:srgbClr val="92D050"/>
                          </a:solidFill>
                          <a:effectLst/>
                        </a:rPr>
                        <a:t> </a:t>
                      </a:r>
                      <a:endParaRPr lang="es-CO"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083" marR="60083" marT="0" marB="0"/>
                </a:tc>
                <a:tc>
                  <a:txBody>
                    <a:bodyPr/>
                    <a:lstStyle/>
                    <a:p>
                      <a:pPr algn="l">
                        <a:lnSpc>
                          <a:spcPct val="107000"/>
                        </a:lnSpc>
                        <a:spcAft>
                          <a:spcPts val="0"/>
                        </a:spcAft>
                      </a:pPr>
                      <a:endParaRPr lang="es-CO" sz="1400" dirty="0">
                        <a:solidFill>
                          <a:schemeClr val="accent3">
                            <a:lumMod val="60000"/>
                            <a:lumOff val="40000"/>
                          </a:schemeClr>
                        </a:solidFill>
                        <a:effectLst/>
                      </a:endParaRPr>
                    </a:p>
                    <a:p>
                      <a:pPr algn="l">
                        <a:lnSpc>
                          <a:spcPct val="107000"/>
                        </a:lnSpc>
                        <a:spcAft>
                          <a:spcPts val="0"/>
                        </a:spcAft>
                      </a:pPr>
                      <a:endParaRPr lang="es-CO" sz="1400" dirty="0">
                        <a:solidFill>
                          <a:schemeClr val="accent3">
                            <a:lumMod val="60000"/>
                            <a:lumOff val="40000"/>
                          </a:schemeClr>
                        </a:solidFill>
                        <a:effectLst/>
                      </a:endParaRPr>
                    </a:p>
                    <a:p>
                      <a:pPr algn="l">
                        <a:lnSpc>
                          <a:spcPct val="107000"/>
                        </a:lnSpc>
                        <a:spcAft>
                          <a:spcPts val="0"/>
                        </a:spcAft>
                      </a:pPr>
                      <a:r>
                        <a:rPr lang="es-CO" sz="1800" dirty="0">
                          <a:solidFill>
                            <a:schemeClr val="accent3">
                              <a:lumMod val="60000"/>
                              <a:lumOff val="40000"/>
                            </a:schemeClr>
                          </a:solidFill>
                          <a:effectLst/>
                        </a:rPr>
                        <a:t>Recomendación 019 del Comité para la eliminación de discriminación contra la mujer (1992)</a:t>
                      </a:r>
                    </a:p>
                    <a:p>
                      <a:pPr>
                        <a:lnSpc>
                          <a:spcPct val="107000"/>
                        </a:lnSpc>
                        <a:spcAft>
                          <a:spcPts val="0"/>
                        </a:spcAft>
                      </a:pPr>
                      <a:r>
                        <a:rPr lang="es-CO" sz="1800" dirty="0">
                          <a:effectLst/>
                        </a:rPr>
                        <a:t> </a:t>
                      </a:r>
                      <a:endParaRPr lang="es-C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083" marR="60083" marT="0" marB="0"/>
                </a:tc>
                <a:tc>
                  <a:txBody>
                    <a:bodyPr/>
                    <a:lstStyle/>
                    <a:p>
                      <a:pPr>
                        <a:lnSpc>
                          <a:spcPct val="107000"/>
                        </a:lnSpc>
                        <a:spcAft>
                          <a:spcPts val="0"/>
                        </a:spcAft>
                      </a:pPr>
                      <a:endParaRPr lang="es-CO" sz="1600" dirty="0">
                        <a:solidFill>
                          <a:schemeClr val="accent2">
                            <a:lumMod val="40000"/>
                            <a:lumOff val="60000"/>
                          </a:schemeClr>
                        </a:solidFill>
                        <a:effectLst/>
                      </a:endParaRPr>
                    </a:p>
                    <a:p>
                      <a:pPr>
                        <a:lnSpc>
                          <a:spcPct val="107000"/>
                        </a:lnSpc>
                        <a:spcAft>
                          <a:spcPts val="0"/>
                        </a:spcAft>
                      </a:pPr>
                      <a:endParaRPr lang="es-CO" sz="1600" dirty="0">
                        <a:solidFill>
                          <a:schemeClr val="accent2">
                            <a:lumMod val="40000"/>
                            <a:lumOff val="60000"/>
                          </a:schemeClr>
                        </a:solidFill>
                        <a:effectLst/>
                        <a:latin typeface="+mn-lt"/>
                        <a:ea typeface="+mn-ea"/>
                        <a:cs typeface="+mn-cs"/>
                      </a:endParaRPr>
                    </a:p>
                    <a:p>
                      <a:pPr>
                        <a:lnSpc>
                          <a:spcPct val="107000"/>
                        </a:lnSpc>
                        <a:spcAft>
                          <a:spcPts val="0"/>
                        </a:spcAft>
                      </a:pPr>
                      <a:r>
                        <a:rPr lang="es-CO" sz="1800" dirty="0">
                          <a:solidFill>
                            <a:schemeClr val="accent2">
                              <a:lumMod val="40000"/>
                              <a:lumOff val="60000"/>
                            </a:schemeClr>
                          </a:solidFill>
                          <a:effectLst/>
                          <a:latin typeface="Century Gothic" panose="020B0502020202020204" pitchFamily="34" charset="0"/>
                          <a:ea typeface="Calibri" panose="020F0502020204030204" pitchFamily="34" charset="0"/>
                          <a:cs typeface="Times New Roman" panose="02020603050405020304" pitchFamily="18" charset="0"/>
                        </a:rPr>
                        <a:t>La Declaración</a:t>
                      </a:r>
                    </a:p>
                    <a:p>
                      <a:pPr>
                        <a:lnSpc>
                          <a:spcPct val="107000"/>
                        </a:lnSpc>
                        <a:spcAft>
                          <a:spcPts val="0"/>
                        </a:spcAft>
                      </a:pPr>
                      <a:r>
                        <a:rPr lang="es-CO" sz="1800" dirty="0">
                          <a:solidFill>
                            <a:schemeClr val="accent2">
                              <a:lumMod val="40000"/>
                              <a:lumOff val="60000"/>
                            </a:schemeClr>
                          </a:solidFill>
                          <a:effectLst/>
                          <a:latin typeface="Century Gothic" panose="020B0502020202020204" pitchFamily="34" charset="0"/>
                          <a:ea typeface="Calibri" panose="020F0502020204030204" pitchFamily="34" charset="0"/>
                          <a:cs typeface="Times New Roman" panose="02020603050405020304" pitchFamily="18" charset="0"/>
                        </a:rPr>
                        <a:t>Sobre la eliminación de la violencia contra la mujer</a:t>
                      </a:r>
                    </a:p>
                    <a:p>
                      <a:pPr>
                        <a:lnSpc>
                          <a:spcPct val="107000"/>
                        </a:lnSpc>
                        <a:spcAft>
                          <a:spcPts val="0"/>
                        </a:spcAft>
                      </a:pPr>
                      <a:r>
                        <a:rPr lang="es-CO" sz="1800" dirty="0">
                          <a:solidFill>
                            <a:schemeClr val="accent2">
                              <a:lumMod val="40000"/>
                              <a:lumOff val="60000"/>
                            </a:schemeClr>
                          </a:solidFill>
                          <a:effectLst/>
                          <a:latin typeface="Century Gothic" panose="020B0502020202020204" pitchFamily="34" charset="0"/>
                          <a:ea typeface="Calibri" panose="020F0502020204030204" pitchFamily="34" charset="0"/>
                          <a:cs typeface="Times New Roman" panose="02020603050405020304" pitchFamily="18" charset="0"/>
                        </a:rPr>
                        <a:t>(1993) </a:t>
                      </a:r>
                    </a:p>
                  </a:txBody>
                  <a:tcPr marL="60083" marR="60083" marT="0" marB="0"/>
                </a:tc>
                <a:tc>
                  <a:txBody>
                    <a:bodyPr/>
                    <a:lstStyle/>
                    <a:p>
                      <a:pPr>
                        <a:lnSpc>
                          <a:spcPct val="107000"/>
                        </a:lnSpc>
                        <a:spcAft>
                          <a:spcPts val="0"/>
                        </a:spcAft>
                      </a:pPr>
                      <a:endParaRPr lang="es-CO" sz="1400" dirty="0">
                        <a:solidFill>
                          <a:schemeClr val="accent6">
                            <a:lumMod val="60000"/>
                            <a:lumOff val="40000"/>
                          </a:schemeClr>
                        </a:solidFill>
                        <a:effectLst/>
                      </a:endParaRPr>
                    </a:p>
                    <a:p>
                      <a:pPr>
                        <a:lnSpc>
                          <a:spcPct val="107000"/>
                        </a:lnSpc>
                        <a:spcAft>
                          <a:spcPts val="0"/>
                        </a:spcAft>
                      </a:pPr>
                      <a:r>
                        <a:rPr lang="es-CO" sz="1800" dirty="0">
                          <a:solidFill>
                            <a:schemeClr val="accent6">
                              <a:lumMod val="60000"/>
                              <a:lumOff val="40000"/>
                            </a:schemeClr>
                          </a:solidFill>
                          <a:effectLst/>
                        </a:rPr>
                        <a:t>Convención Interamericana para prevenir, sancionar y erradicar la violencia contra la mujer (Belem </a:t>
                      </a:r>
                      <a:r>
                        <a:rPr lang="es-CO" sz="1800" dirty="0" err="1">
                          <a:solidFill>
                            <a:schemeClr val="accent6">
                              <a:lumMod val="60000"/>
                              <a:lumOff val="40000"/>
                            </a:schemeClr>
                          </a:solidFill>
                          <a:effectLst/>
                        </a:rPr>
                        <a:t>dó</a:t>
                      </a:r>
                      <a:r>
                        <a:rPr lang="es-CO" sz="1800" dirty="0">
                          <a:solidFill>
                            <a:schemeClr val="accent6">
                              <a:lumMod val="60000"/>
                              <a:lumOff val="40000"/>
                            </a:schemeClr>
                          </a:solidFill>
                          <a:effectLst/>
                        </a:rPr>
                        <a:t> pará) (1994)</a:t>
                      </a:r>
                    </a:p>
                  </a:txBody>
                  <a:tcPr marL="60083" marR="60083" marT="0" marB="0"/>
                </a:tc>
                <a:extLst>
                  <a:ext uri="{0D108BD9-81ED-4DB2-BD59-A6C34878D82A}">
                    <a16:rowId xmlns:a16="http://schemas.microsoft.com/office/drawing/2014/main" val="1372099738"/>
                  </a:ext>
                </a:extLst>
              </a:tr>
            </a:tbl>
          </a:graphicData>
        </a:graphic>
      </p:graphicFrame>
    </p:spTree>
    <p:extLst>
      <p:ext uri="{BB962C8B-B14F-4D97-AF65-F5344CB8AC3E}">
        <p14:creationId xmlns:p14="http://schemas.microsoft.com/office/powerpoint/2010/main" val="300198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6220" y="1339604"/>
            <a:ext cx="9530366" cy="1500924"/>
          </a:xfrm>
          <a:prstGeom prst="rect">
            <a:avLst/>
          </a:prstGeom>
        </p:spPr>
        <p:txBody>
          <a:bodyPr wrap="square">
            <a:spAutoFit/>
          </a:bodyPr>
          <a:lstStyle/>
          <a:p>
            <a:pPr algn="ctr">
              <a:lnSpc>
                <a:spcPct val="115000"/>
              </a:lnSpc>
              <a:spcAft>
                <a:spcPts val="1000"/>
              </a:spcAft>
            </a:pPr>
            <a:r>
              <a:rPr lang="es-MX" sz="2800" b="1"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rPr>
              <a:t>NORMAS INTERNACIONALES</a:t>
            </a:r>
          </a:p>
          <a:p>
            <a:pPr algn="just"/>
            <a:endParaRPr lang="es-CO" sz="2800" dirty="0">
              <a:solidFill>
                <a:schemeClr val="accent1">
                  <a:lumMod val="75000"/>
                </a:schemeClr>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spcAft>
                <a:spcPts val="1000"/>
              </a:spcAft>
            </a:pPr>
            <a:endParaRPr lang="es-MX" sz="2000" dirty="0">
              <a:solidFill>
                <a:schemeClr val="bg2">
                  <a:lumMod val="50000"/>
                </a:schemeClr>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CO"/>
          </a:p>
        </p:txBody>
      </p:sp>
      <p:graphicFrame>
        <p:nvGraphicFramePr>
          <p:cNvPr id="4" name="Objeto 3"/>
          <p:cNvGraphicFramePr>
            <a:graphicFrameLocks noChangeAspect="1"/>
          </p:cNvGraphicFramePr>
          <p:nvPr/>
        </p:nvGraphicFramePr>
        <p:xfrm>
          <a:off x="432262" y="472829"/>
          <a:ext cx="1295400" cy="866775"/>
        </p:xfrm>
        <a:graphic>
          <a:graphicData uri="http://schemas.openxmlformats.org/presentationml/2006/ole">
            <mc:AlternateContent xmlns:mc="http://schemas.openxmlformats.org/markup-compatibility/2006">
              <mc:Choice xmlns:v="urn:schemas-microsoft-com:vml" Requires="v">
                <p:oleObj r:id="rId2" imgW="9752381" imgH="7314286" progId="MSPhotoEd.3">
                  <p:embed/>
                </p:oleObj>
              </mc:Choice>
              <mc:Fallback>
                <p:oleObj r:id="rId2" imgW="9752381" imgH="7314286" progId="MSPhotoEd.3">
                  <p:embed/>
                  <p:pic>
                    <p:nvPicPr>
                      <p:cNvPr id="4" name="Objet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262" y="472829"/>
                        <a:ext cx="1295400"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1715935"/>
              </p:ext>
            </p:extLst>
          </p:nvPr>
        </p:nvGraphicFramePr>
        <p:xfrm>
          <a:off x="1991094" y="1916945"/>
          <a:ext cx="7840617" cy="3611974"/>
        </p:xfrm>
        <a:graphic>
          <a:graphicData uri="http://schemas.openxmlformats.org/drawingml/2006/table">
            <a:tbl>
              <a:tblPr firstRow="1" firstCol="1" bandRow="1">
                <a:tableStyleId>{5C22544A-7EE6-4342-B048-85BDC9FD1C3A}</a:tableStyleId>
              </a:tblPr>
              <a:tblGrid>
                <a:gridCol w="2587101">
                  <a:extLst>
                    <a:ext uri="{9D8B030D-6E8A-4147-A177-3AD203B41FA5}">
                      <a16:colId xmlns:a16="http://schemas.microsoft.com/office/drawing/2014/main" val="3206264757"/>
                    </a:ext>
                  </a:extLst>
                </a:gridCol>
                <a:gridCol w="1688681">
                  <a:extLst>
                    <a:ext uri="{9D8B030D-6E8A-4147-A177-3AD203B41FA5}">
                      <a16:colId xmlns:a16="http://schemas.microsoft.com/office/drawing/2014/main" val="616632763"/>
                    </a:ext>
                  </a:extLst>
                </a:gridCol>
                <a:gridCol w="2054087">
                  <a:extLst>
                    <a:ext uri="{9D8B030D-6E8A-4147-A177-3AD203B41FA5}">
                      <a16:colId xmlns:a16="http://schemas.microsoft.com/office/drawing/2014/main" val="2696014742"/>
                    </a:ext>
                  </a:extLst>
                </a:gridCol>
                <a:gridCol w="1510748">
                  <a:extLst>
                    <a:ext uri="{9D8B030D-6E8A-4147-A177-3AD203B41FA5}">
                      <a16:colId xmlns:a16="http://schemas.microsoft.com/office/drawing/2014/main" val="4024660239"/>
                    </a:ext>
                  </a:extLst>
                </a:gridCol>
              </a:tblGrid>
              <a:tr h="3611974">
                <a:tc>
                  <a:txBody>
                    <a:bodyPr/>
                    <a:lstStyle/>
                    <a:p>
                      <a:pPr algn="l">
                        <a:lnSpc>
                          <a:spcPct val="107000"/>
                        </a:lnSpc>
                        <a:spcAft>
                          <a:spcPts val="0"/>
                        </a:spcAft>
                      </a:pPr>
                      <a:endParaRPr lang="es-CO" sz="1800" dirty="0">
                        <a:solidFill>
                          <a:srgbClr val="92D050"/>
                        </a:solidFill>
                        <a:effectLst/>
                      </a:endParaRPr>
                    </a:p>
                    <a:p>
                      <a:pPr algn="l">
                        <a:lnSpc>
                          <a:spcPct val="107000"/>
                        </a:lnSpc>
                        <a:spcAft>
                          <a:spcPts val="0"/>
                        </a:spcAft>
                      </a:pPr>
                      <a:endParaRPr lang="es-CO" sz="1800" dirty="0">
                        <a:solidFill>
                          <a:srgbClr val="92D050"/>
                        </a:solidFill>
                        <a:effectLst/>
                      </a:endParaRPr>
                    </a:p>
                    <a:p>
                      <a:pPr algn="l">
                        <a:lnSpc>
                          <a:spcPct val="107000"/>
                        </a:lnSpc>
                        <a:spcAft>
                          <a:spcPts val="0"/>
                        </a:spcAft>
                      </a:pPr>
                      <a:r>
                        <a:rPr lang="es-CO" sz="1800" dirty="0">
                          <a:solidFill>
                            <a:srgbClr val="92D050"/>
                          </a:solidFill>
                          <a:effectLst/>
                        </a:rPr>
                        <a:t>Declaración y plataforma de acción de la IV Conferencia Mundial de las Naciones Unidas sobre la Mujer (Pekín)</a:t>
                      </a:r>
                    </a:p>
                    <a:p>
                      <a:pPr algn="l">
                        <a:lnSpc>
                          <a:spcPct val="107000"/>
                        </a:lnSpc>
                        <a:spcAft>
                          <a:spcPts val="0"/>
                        </a:spcAft>
                      </a:pPr>
                      <a:r>
                        <a:rPr lang="es-CO" sz="1800" dirty="0">
                          <a:solidFill>
                            <a:srgbClr val="92D050"/>
                          </a:solidFill>
                          <a:effectLst/>
                        </a:rPr>
                        <a:t>(1995).</a:t>
                      </a:r>
                    </a:p>
                    <a:p>
                      <a:pPr algn="l">
                        <a:lnSpc>
                          <a:spcPct val="107000"/>
                        </a:lnSpc>
                        <a:spcAft>
                          <a:spcPts val="0"/>
                        </a:spcAft>
                      </a:pPr>
                      <a:r>
                        <a:rPr lang="es-CO" sz="1800" dirty="0">
                          <a:solidFill>
                            <a:srgbClr val="92D050"/>
                          </a:solidFill>
                          <a:effectLst/>
                        </a:rPr>
                        <a:t> </a:t>
                      </a:r>
                      <a:endParaRPr lang="es-CO" sz="1800"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0083" marR="60083" marT="0" marB="0"/>
                </a:tc>
                <a:tc>
                  <a:txBody>
                    <a:bodyPr/>
                    <a:lstStyle/>
                    <a:p>
                      <a:pPr algn="l">
                        <a:lnSpc>
                          <a:spcPct val="107000"/>
                        </a:lnSpc>
                        <a:spcAft>
                          <a:spcPts val="0"/>
                        </a:spcAft>
                      </a:pPr>
                      <a:endParaRPr lang="es-CO" sz="1400" dirty="0">
                        <a:solidFill>
                          <a:schemeClr val="accent3">
                            <a:lumMod val="60000"/>
                            <a:lumOff val="40000"/>
                          </a:schemeClr>
                        </a:solidFill>
                        <a:effectLst/>
                      </a:endParaRPr>
                    </a:p>
                    <a:p>
                      <a:pPr algn="l">
                        <a:lnSpc>
                          <a:spcPct val="107000"/>
                        </a:lnSpc>
                        <a:spcAft>
                          <a:spcPts val="0"/>
                        </a:spcAft>
                      </a:pPr>
                      <a:endParaRPr lang="es-CO" sz="1400" dirty="0">
                        <a:solidFill>
                          <a:schemeClr val="accent3">
                            <a:lumMod val="60000"/>
                            <a:lumOff val="40000"/>
                          </a:schemeClr>
                        </a:solidFill>
                        <a:effectLst/>
                      </a:endParaRPr>
                    </a:p>
                    <a:p>
                      <a:pPr algn="l">
                        <a:lnSpc>
                          <a:spcPct val="107000"/>
                        </a:lnSpc>
                        <a:spcAft>
                          <a:spcPts val="0"/>
                        </a:spcAft>
                      </a:pPr>
                      <a:r>
                        <a:rPr lang="es-CO" sz="1800" dirty="0">
                          <a:solidFill>
                            <a:schemeClr val="accent3">
                              <a:lumMod val="60000"/>
                              <a:lumOff val="40000"/>
                            </a:schemeClr>
                          </a:solidFill>
                          <a:effectLst/>
                        </a:rPr>
                        <a:t>Estatuto de Roma de la Corte Penal Internacional (1998)</a:t>
                      </a:r>
                      <a:endParaRPr lang="es-CO" sz="1400" dirty="0">
                        <a:solidFill>
                          <a:schemeClr val="accent3">
                            <a:lumMod val="60000"/>
                            <a:lumOff val="40000"/>
                          </a:schemeClr>
                        </a:solidFill>
                        <a:effectLst/>
                      </a:endParaRPr>
                    </a:p>
                    <a:p>
                      <a:pPr algn="l">
                        <a:lnSpc>
                          <a:spcPct val="107000"/>
                        </a:lnSpc>
                        <a:spcAft>
                          <a:spcPts val="0"/>
                        </a:spcAft>
                      </a:pPr>
                      <a:r>
                        <a:rPr lang="es-CO" sz="1400" dirty="0">
                          <a:solidFill>
                            <a:schemeClr val="accent3">
                              <a:lumMod val="60000"/>
                              <a:lumOff val="40000"/>
                            </a:schemeClr>
                          </a:solidFill>
                          <a:effectLst/>
                        </a:rPr>
                        <a:t> </a:t>
                      </a:r>
                    </a:p>
                    <a:p>
                      <a:pPr>
                        <a:lnSpc>
                          <a:spcPct val="107000"/>
                        </a:lnSpc>
                        <a:spcAft>
                          <a:spcPts val="0"/>
                        </a:spcAft>
                      </a:pPr>
                      <a:r>
                        <a:rPr lang="es-CO" sz="1000" dirty="0">
                          <a:effectLst/>
                        </a:rPr>
                        <a:t> </a:t>
                      </a:r>
                      <a:endParaRPr lang="es-CO"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083" marR="60083" marT="0" marB="0"/>
                </a:tc>
                <a:tc>
                  <a:txBody>
                    <a:bodyPr/>
                    <a:lstStyle/>
                    <a:p>
                      <a:pPr>
                        <a:lnSpc>
                          <a:spcPct val="107000"/>
                        </a:lnSpc>
                        <a:spcAft>
                          <a:spcPts val="0"/>
                        </a:spcAft>
                      </a:pPr>
                      <a:endParaRPr lang="es-CO" sz="1600" dirty="0">
                        <a:solidFill>
                          <a:schemeClr val="accent2">
                            <a:lumMod val="40000"/>
                            <a:lumOff val="60000"/>
                          </a:schemeClr>
                        </a:solidFill>
                        <a:effectLst/>
                      </a:endParaRPr>
                    </a:p>
                    <a:p>
                      <a:pPr>
                        <a:lnSpc>
                          <a:spcPct val="107000"/>
                        </a:lnSpc>
                        <a:spcAft>
                          <a:spcPts val="0"/>
                        </a:spcAft>
                      </a:pPr>
                      <a:r>
                        <a:rPr lang="es-ES" sz="1800" b="1" i="0" u="none" strike="noStrike" kern="1200" baseline="0" dirty="0">
                          <a:solidFill>
                            <a:schemeClr val="accent2">
                              <a:lumMod val="40000"/>
                              <a:lumOff val="60000"/>
                            </a:schemeClr>
                          </a:solidFill>
                          <a:latin typeface="+mn-lt"/>
                          <a:ea typeface="+mn-ea"/>
                          <a:cs typeface="+mn-cs"/>
                        </a:rPr>
                        <a:t>Protocolo Facultativo de la Convención Sobre la Eliminación de Todas las Formas de Discriminación Contra la Mujer (2000)</a:t>
                      </a:r>
                      <a:endParaRPr lang="es-CO" sz="1600" dirty="0">
                        <a:solidFill>
                          <a:schemeClr val="accent2">
                            <a:lumMod val="40000"/>
                            <a:lumOff val="60000"/>
                          </a:schemeClr>
                        </a:solidFill>
                        <a:effectLst/>
                      </a:endParaRPr>
                    </a:p>
                  </a:txBody>
                  <a:tcPr marL="60083" marR="60083" marT="0" marB="0"/>
                </a:tc>
                <a:tc>
                  <a:txBody>
                    <a:bodyPr/>
                    <a:lstStyle/>
                    <a:p>
                      <a:pPr>
                        <a:lnSpc>
                          <a:spcPct val="107000"/>
                        </a:lnSpc>
                        <a:spcAft>
                          <a:spcPts val="0"/>
                        </a:spcAft>
                      </a:pPr>
                      <a:endParaRPr lang="es-ES" sz="1800" b="1" i="0" u="none" strike="noStrike" kern="1200" baseline="0" dirty="0">
                        <a:solidFill>
                          <a:schemeClr val="lt1"/>
                        </a:solidFill>
                        <a:latin typeface="+mn-lt"/>
                        <a:ea typeface="+mn-ea"/>
                        <a:cs typeface="+mn-cs"/>
                      </a:endParaRPr>
                    </a:p>
                    <a:p>
                      <a:pPr>
                        <a:lnSpc>
                          <a:spcPct val="107000"/>
                        </a:lnSpc>
                        <a:spcAft>
                          <a:spcPts val="0"/>
                        </a:spcAft>
                      </a:pPr>
                      <a:r>
                        <a:rPr lang="es-ES" sz="1800" b="1" i="0" u="none" strike="noStrike" kern="1200" baseline="0" dirty="0">
                          <a:solidFill>
                            <a:schemeClr val="lt1"/>
                          </a:solidFill>
                          <a:latin typeface="+mn-lt"/>
                          <a:ea typeface="+mn-ea"/>
                          <a:cs typeface="+mn-cs"/>
                        </a:rPr>
                        <a:t>Declaración y Programa de Acción de la Conferencia Mundial sobre Derechos Humanos - 1993 </a:t>
                      </a:r>
                      <a:endParaRPr lang="es-CO"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083" marR="60083" marT="0" marB="0"/>
                </a:tc>
                <a:extLst>
                  <a:ext uri="{0D108BD9-81ED-4DB2-BD59-A6C34878D82A}">
                    <a16:rowId xmlns:a16="http://schemas.microsoft.com/office/drawing/2014/main" val="1372099738"/>
                  </a:ext>
                </a:extLst>
              </a:tr>
            </a:tbl>
          </a:graphicData>
        </a:graphic>
      </p:graphicFrame>
    </p:spTree>
    <p:extLst>
      <p:ext uri="{BB962C8B-B14F-4D97-AF65-F5344CB8AC3E}">
        <p14:creationId xmlns:p14="http://schemas.microsoft.com/office/powerpoint/2010/main" val="426517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349249" y="527920"/>
            <a:ext cx="11510671" cy="6075509"/>
          </a:xfrm>
          <a:prstGeom prst="rect">
            <a:avLst/>
          </a:prstGeom>
        </p:spPr>
        <p:txBody>
          <a:bodyPr wrap="square">
            <a:spAutoFit/>
          </a:bodyPr>
          <a:lstStyle/>
          <a:p>
            <a:pPr algn="ctr">
              <a:lnSpc>
                <a:spcPct val="150000"/>
              </a:lnSpc>
            </a:pPr>
            <a:r>
              <a:rPr lang="es-ES" b="1" dirty="0">
                <a:solidFill>
                  <a:schemeClr val="accent6">
                    <a:lumMod val="50000"/>
                  </a:schemeClr>
                </a:solidFill>
                <a:latin typeface="Arial" panose="020B0604020202020204" pitchFamily="34" charset="0"/>
              </a:rPr>
              <a:t>NORMATIVIDAD INTERNA</a:t>
            </a:r>
            <a:endParaRPr lang="es-CO" dirty="0">
              <a:solidFill>
                <a:schemeClr val="accent6">
                  <a:lumMod val="50000"/>
                </a:schemeClr>
              </a:solidFill>
            </a:endParaRPr>
          </a:p>
          <a:p>
            <a:pPr algn="ctr">
              <a:lnSpc>
                <a:spcPct val="150000"/>
              </a:lnSpc>
            </a:pPr>
            <a:r>
              <a:rPr lang="es-ES" b="1" dirty="0">
                <a:solidFill>
                  <a:schemeClr val="accent6">
                    <a:lumMod val="50000"/>
                  </a:schemeClr>
                </a:solidFill>
                <a:latin typeface="Arial" panose="020B0604020202020204" pitchFamily="34" charset="0"/>
              </a:rPr>
              <a:t>CONSTITUCIÓN POLÍTICA DE 1991</a:t>
            </a:r>
            <a:endParaRPr lang="es-CO" dirty="0">
              <a:solidFill>
                <a:schemeClr val="accent6">
                  <a:lumMod val="50000"/>
                </a:schemeClr>
              </a:solidFill>
            </a:endParaRPr>
          </a:p>
          <a:p>
            <a:pPr algn="ctr">
              <a:lnSpc>
                <a:spcPct val="150000"/>
              </a:lnSpc>
            </a:pPr>
            <a:r>
              <a:rPr lang="es-ES" b="1" dirty="0">
                <a:latin typeface="Arial" panose="020B0604020202020204" pitchFamily="34" charset="0"/>
              </a:rPr>
              <a:t> </a:t>
            </a:r>
            <a:endParaRPr lang="es-CO" dirty="0"/>
          </a:p>
          <a:p>
            <a:pPr algn="just">
              <a:lnSpc>
                <a:spcPct val="130000"/>
              </a:lnSpc>
              <a:spcAft>
                <a:spcPts val="0"/>
              </a:spcAft>
            </a:pPr>
            <a:r>
              <a:rPr lang="es-ES" dirty="0">
                <a:latin typeface="Arial" panose="020B0604020202020204" pitchFamily="34" charset="0"/>
                <a:ea typeface="Times New Roman" panose="02020603050405020304" pitchFamily="18" charset="0"/>
              </a:rPr>
              <a:t>La Carta Política de 1991 entronizó avances muy importantes respecto a la igualdad entre hombres y mujeres, el principio de no discriminación en razón del género y la prevención de la violencia contra la mujer.</a:t>
            </a:r>
            <a:endParaRPr lang="es-CO"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Arial" panose="020B0604020202020204" pitchFamily="34" charset="0"/>
                <a:ea typeface="Times New Roman" panose="02020603050405020304" pitchFamily="18" charset="0"/>
              </a:rPr>
              <a:t> </a:t>
            </a:r>
            <a:endParaRPr lang="es-CO"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dirty="0">
                <a:latin typeface="Arial" panose="020B0604020202020204" pitchFamily="34" charset="0"/>
                <a:ea typeface="Times New Roman" panose="02020603050405020304" pitchFamily="18" charset="0"/>
              </a:rPr>
              <a:t>En el preámbulo consagra como valor suprema la dignidad humana, en sus artículos </a:t>
            </a:r>
            <a:r>
              <a:rPr lang="es-ES" b="1" dirty="0">
                <a:solidFill>
                  <a:srgbClr val="FF0000"/>
                </a:solidFill>
                <a:latin typeface="Arial" panose="020B0604020202020204" pitchFamily="34" charset="0"/>
                <a:ea typeface="Times New Roman" panose="02020603050405020304" pitchFamily="18" charset="0"/>
              </a:rPr>
              <a:t>13 y 43</a:t>
            </a:r>
            <a:r>
              <a:rPr lang="es-ES" dirty="0">
                <a:latin typeface="Arial" panose="020B0604020202020204" pitchFamily="34" charset="0"/>
                <a:ea typeface="Times New Roman" panose="02020603050405020304" pitchFamily="18" charset="0"/>
              </a:rPr>
              <a:t> consagra el principio de no discriminación en razón del género</a:t>
            </a:r>
            <a:r>
              <a:rPr lang="es-ES" dirty="0">
                <a:solidFill>
                  <a:srgbClr val="000000"/>
                </a:solidFill>
                <a:latin typeface="Times New Roman" panose="02020603050405020304" pitchFamily="18" charset="0"/>
                <a:ea typeface="Times New Roman" panose="02020603050405020304" pitchFamily="18" charset="0"/>
              </a:rPr>
              <a:t> </a:t>
            </a:r>
            <a:r>
              <a:rPr lang="es-ES" dirty="0">
                <a:solidFill>
                  <a:srgbClr val="000000"/>
                </a:solidFill>
                <a:latin typeface="Arial" panose="020B0604020202020204" pitchFamily="34" charset="0"/>
                <a:ea typeface="Times New Roman" panose="02020603050405020304" pitchFamily="18" charset="0"/>
              </a:rPr>
              <a:t>y el derecho a la igualdad de derechos entre hombres y mujeres,</a:t>
            </a:r>
            <a:r>
              <a:rPr lang="es-ES" dirty="0">
                <a:latin typeface="Arial" panose="020B0604020202020204" pitchFamily="34" charset="0"/>
                <a:ea typeface="Times New Roman" panose="02020603050405020304" pitchFamily="18" charset="0"/>
              </a:rPr>
              <a:t> los artículos </a:t>
            </a:r>
            <a:r>
              <a:rPr lang="es-ES" dirty="0">
                <a:solidFill>
                  <a:srgbClr val="FF0000"/>
                </a:solidFill>
                <a:latin typeface="Arial" panose="020B0604020202020204" pitchFamily="34" charset="0"/>
                <a:ea typeface="Times New Roman" panose="02020603050405020304" pitchFamily="18" charset="0"/>
              </a:rPr>
              <a:t>11 y 12 </a:t>
            </a:r>
            <a:r>
              <a:rPr lang="es-ES" dirty="0">
                <a:latin typeface="Arial" panose="020B0604020202020204" pitchFamily="34" charset="0"/>
                <a:ea typeface="Times New Roman" panose="02020603050405020304" pitchFamily="18" charset="0"/>
              </a:rPr>
              <a:t>consagran el respeto a la vida y la integridad física, el artículo </a:t>
            </a:r>
            <a:r>
              <a:rPr lang="es-ES" dirty="0">
                <a:solidFill>
                  <a:srgbClr val="FF0000"/>
                </a:solidFill>
                <a:latin typeface="Arial" panose="020B0604020202020204" pitchFamily="34" charset="0"/>
                <a:ea typeface="Times New Roman" panose="02020603050405020304" pitchFamily="18" charset="0"/>
              </a:rPr>
              <a:t>42 </a:t>
            </a:r>
            <a:r>
              <a:rPr lang="es-ES" dirty="0">
                <a:latin typeface="Arial" panose="020B0604020202020204" pitchFamily="34" charset="0"/>
                <a:ea typeface="Times New Roman" panose="02020603050405020304" pitchFamily="18" charset="0"/>
              </a:rPr>
              <a:t>dispone que las relaciones familiares se basan en la igualdad de derechos, deberes de la pareja y en el respeto recíproco entre todos sus integrantes, razón por la cual, cualquier forma de violencia en el núcleo familiar se debe considerar destructiva de su armonía y unidad, por lo cual debe ser sancionada conforme a la ley;  </a:t>
            </a:r>
            <a:r>
              <a:rPr lang="es-ES" dirty="0">
                <a:solidFill>
                  <a:srgbClr val="000000"/>
                </a:solidFill>
                <a:latin typeface="Arial" panose="020B0604020202020204" pitchFamily="34" charset="0"/>
                <a:ea typeface="Times New Roman" panose="02020603050405020304" pitchFamily="18" charset="0"/>
              </a:rPr>
              <a:t>y en sus artículos </a:t>
            </a:r>
            <a:r>
              <a:rPr lang="es-ES" dirty="0">
                <a:solidFill>
                  <a:srgbClr val="FF0000"/>
                </a:solidFill>
                <a:latin typeface="Arial" panose="020B0604020202020204" pitchFamily="34" charset="0"/>
                <a:ea typeface="Times New Roman" panose="02020603050405020304" pitchFamily="18" charset="0"/>
              </a:rPr>
              <a:t>43 y 53</a:t>
            </a:r>
            <a:r>
              <a:rPr lang="es-ES" dirty="0">
                <a:solidFill>
                  <a:srgbClr val="000000"/>
                </a:solidFill>
                <a:latin typeface="Arial" panose="020B0604020202020204" pitchFamily="34" charset="0"/>
                <a:ea typeface="Times New Roman" panose="02020603050405020304" pitchFamily="18" charset="0"/>
              </a:rPr>
              <a:t>, adopta medidas especiales para promover una igualdad real y efectiva de la mujer y prevé mandatos genéricos de salvaguarda respecto de sus derechos.</a:t>
            </a:r>
            <a:endParaRPr lang="es-CO" dirty="0">
              <a:latin typeface="Times New Roman" panose="02020603050405020304" pitchFamily="18" charset="0"/>
              <a:ea typeface="Times New Roman" panose="02020603050405020304" pitchFamily="18" charset="0"/>
            </a:endParaRPr>
          </a:p>
          <a:p>
            <a:pPr algn="just">
              <a:spcAft>
                <a:spcPts val="0"/>
              </a:spcAft>
            </a:pPr>
            <a:r>
              <a:rPr lang="es-ES" dirty="0">
                <a:solidFill>
                  <a:srgbClr val="FF0000"/>
                </a:solidFill>
                <a:latin typeface="Times New Roman" panose="02020603050405020304" pitchFamily="18" charset="0"/>
                <a:ea typeface="Times New Roman" panose="02020603050405020304" pitchFamily="18" charset="0"/>
              </a:rPr>
              <a:t> </a:t>
            </a:r>
            <a:endParaRPr lang="es-CO"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60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273050" y="1545466"/>
            <a:ext cx="11479771" cy="5859553"/>
          </a:xfrm>
          <a:prstGeom prst="rect">
            <a:avLst/>
          </a:prstGeom>
        </p:spPr>
        <p:txBody>
          <a:bodyPr wrap="square">
            <a:spAutoFit/>
          </a:bodyPr>
          <a:lstStyle/>
          <a:p>
            <a:pPr algn="ctr">
              <a:lnSpc>
                <a:spcPct val="150000"/>
              </a:lnSpc>
            </a:pPr>
            <a:r>
              <a:rPr lang="es-ES" b="1" dirty="0">
                <a:solidFill>
                  <a:schemeClr val="accent6">
                    <a:lumMod val="50000"/>
                  </a:schemeClr>
                </a:solidFill>
                <a:latin typeface="Arial" panose="020B0604020202020204" pitchFamily="34" charset="0"/>
              </a:rPr>
              <a:t>LEYES DICTADAS EN DESARROLLO DE LOS INSTRUMENTOS INTERNACIONALES Y LOS POSTULADOS CONSTITUCIONALES</a:t>
            </a:r>
            <a:endParaRPr lang="es-CO" dirty="0">
              <a:solidFill>
                <a:schemeClr val="accent6">
                  <a:lumMod val="50000"/>
                </a:schemeClr>
              </a:solidFill>
            </a:endParaRPr>
          </a:p>
          <a:p>
            <a:pPr algn="ctr">
              <a:lnSpc>
                <a:spcPct val="150000"/>
              </a:lnSpc>
            </a:pPr>
            <a:r>
              <a:rPr lang="es-ES" dirty="0">
                <a:latin typeface="Arial" panose="020B0604020202020204" pitchFamily="34" charset="0"/>
              </a:rPr>
              <a:t> </a:t>
            </a:r>
            <a:endParaRPr lang="es-CO" dirty="0"/>
          </a:p>
          <a:p>
            <a:pPr marL="342900" lvl="0" indent="-342900" algn="just">
              <a:lnSpc>
                <a:spcPct val="150000"/>
              </a:lnSpc>
              <a:buFont typeface="Arial" panose="020B0604020202020204" pitchFamily="34" charset="0"/>
              <a:buChar char="-"/>
            </a:pPr>
            <a:r>
              <a:rPr lang="es-ES" b="1" dirty="0">
                <a:latin typeface="Arial" panose="020B0604020202020204" pitchFamily="34" charset="0"/>
                <a:ea typeface="Times New Roman" panose="02020603050405020304" pitchFamily="18" charset="0"/>
              </a:rPr>
              <a:t>Ley 294 de 1996</a:t>
            </a:r>
            <a:r>
              <a:rPr lang="es-ES" dirty="0">
                <a:latin typeface="Arial" panose="020B0604020202020204" pitchFamily="34" charset="0"/>
                <a:ea typeface="Times New Roman" panose="02020603050405020304" pitchFamily="18" charset="0"/>
              </a:rPr>
              <a:t> por la cual se dictan normas para prevenir, remediar y sancionar la violencia intrafamiliar.</a:t>
            </a:r>
            <a:endParaRPr lang="es-CO" dirty="0">
              <a:ea typeface="Times New Roman" panose="02020603050405020304" pitchFamily="18" charset="0"/>
            </a:endParaRPr>
          </a:p>
          <a:p>
            <a:pPr marL="342900" lvl="0" indent="-342900" algn="just">
              <a:lnSpc>
                <a:spcPct val="150000"/>
              </a:lnSpc>
              <a:buFont typeface="Arial" panose="020B0604020202020204" pitchFamily="34" charset="0"/>
              <a:buChar char="-"/>
            </a:pPr>
            <a:r>
              <a:rPr lang="es-ES" b="1" dirty="0">
                <a:latin typeface="Arial" panose="020B0604020202020204" pitchFamily="34" charset="0"/>
                <a:ea typeface="Times New Roman" panose="02020603050405020304" pitchFamily="18" charset="0"/>
              </a:rPr>
              <a:t>Ley 575 de 2000</a:t>
            </a:r>
          </a:p>
          <a:p>
            <a:pPr marL="342900" lvl="0" indent="-342900" algn="just">
              <a:lnSpc>
                <a:spcPct val="150000"/>
              </a:lnSpc>
              <a:buFont typeface="Arial" panose="020B0604020202020204" pitchFamily="34" charset="0"/>
              <a:buChar char="-"/>
            </a:pPr>
            <a:r>
              <a:rPr lang="es-ES" b="1" dirty="0">
                <a:latin typeface="Arial" panose="020B0604020202020204" pitchFamily="34" charset="0"/>
                <a:cs typeface="Arial" panose="020B0604020202020204" pitchFamily="34" charset="0"/>
              </a:rPr>
              <a:t>Decreto</a:t>
            </a:r>
            <a:r>
              <a:rPr lang="es-CO" dirty="0">
                <a:latin typeface="Arial" panose="020B0604020202020204" pitchFamily="34" charset="0"/>
                <a:cs typeface="Arial" panose="020B0604020202020204" pitchFamily="34" charset="0"/>
              </a:rPr>
              <a:t> </a:t>
            </a:r>
            <a:r>
              <a:rPr lang="es-CO" b="1" dirty="0">
                <a:latin typeface="Arial" panose="020B0604020202020204" pitchFamily="34" charset="0"/>
                <a:cs typeface="Arial" panose="020B0604020202020204" pitchFamily="34" charset="0"/>
              </a:rPr>
              <a:t>652 de 2001 </a:t>
            </a:r>
            <a:r>
              <a:rPr lang="es-CO" dirty="0">
                <a:latin typeface="Arial" panose="020B0604020202020204" pitchFamily="34" charset="0"/>
                <a:cs typeface="Arial" panose="020B0604020202020204" pitchFamily="34" charset="0"/>
              </a:rPr>
              <a:t>por el cual se reglamenta la ley 294 de 1996 reformada parcialmente por la ley 575 de 2000. </a:t>
            </a:r>
          </a:p>
          <a:p>
            <a:pPr marL="342900" lvl="0" indent="-342900" algn="just">
              <a:lnSpc>
                <a:spcPct val="150000"/>
              </a:lnSpc>
              <a:buFont typeface="Arial" panose="020B0604020202020204" pitchFamily="34" charset="0"/>
              <a:buChar char="-"/>
            </a:pPr>
            <a:r>
              <a:rPr lang="es-CO" b="1" dirty="0">
                <a:latin typeface="Arial" panose="020B0604020202020204" pitchFamily="34" charset="0"/>
                <a:cs typeface="Arial" panose="020B0604020202020204" pitchFamily="34" charset="0"/>
              </a:rPr>
              <a:t>Ley 882 de 2004 </a:t>
            </a:r>
            <a:r>
              <a:rPr lang="es-CO" dirty="0">
                <a:latin typeface="Arial" panose="020B0604020202020204" pitchFamily="34" charset="0"/>
                <a:cs typeface="Arial" panose="020B0604020202020204" pitchFamily="34" charset="0"/>
              </a:rPr>
              <a:t>por medio de la cual se modifica el artículo 229 de la Ley 599 de 2000. Delito de Violencia intrafamiliar </a:t>
            </a:r>
          </a:p>
          <a:p>
            <a:pPr marL="342900" indent="-342900" algn="just">
              <a:lnSpc>
                <a:spcPct val="150000"/>
              </a:lnSpc>
              <a:buFont typeface="Arial" panose="020B0604020202020204" pitchFamily="34" charset="0"/>
              <a:buChar char="-"/>
            </a:pPr>
            <a:r>
              <a:rPr lang="es-CO" b="1" dirty="0">
                <a:latin typeface="Arial" panose="020B0604020202020204" pitchFamily="34" charset="0"/>
                <a:cs typeface="Arial" panose="020B0604020202020204" pitchFamily="34" charset="0"/>
              </a:rPr>
              <a:t>Ley 1098 de 2006 </a:t>
            </a:r>
            <a:r>
              <a:rPr lang="es-CO" dirty="0">
                <a:latin typeface="Arial" panose="020B0604020202020204" pitchFamily="34" charset="0"/>
                <a:cs typeface="Arial" panose="020B0604020202020204" pitchFamily="34" charset="0"/>
              </a:rPr>
              <a:t>Código de Infancia y Adolescencia </a:t>
            </a:r>
          </a:p>
          <a:p>
            <a:pPr marL="342900" lvl="0" indent="-342900" algn="just">
              <a:lnSpc>
                <a:spcPct val="150000"/>
              </a:lnSpc>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CO" dirty="0">
              <a:latin typeface="Times New Roman" panose="02020603050405020304" pitchFamily="18" charset="0"/>
              <a:ea typeface="Times New Roman" panose="02020603050405020304" pitchFamily="18" charset="0"/>
            </a:endParaRPr>
          </a:p>
          <a:p>
            <a:pPr marL="457200" algn="just">
              <a:lnSpc>
                <a:spcPct val="150000"/>
              </a:lnSpc>
              <a:spcAft>
                <a:spcPts val="0"/>
              </a:spcAft>
            </a:pPr>
            <a:endParaRPr lang="es-C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2402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086773" y="367518"/>
            <a:ext cx="1931835" cy="1177948"/>
          </a:xfrm>
          <a:prstGeom prst="rect">
            <a:avLst/>
          </a:prstGeom>
        </p:spPr>
      </p:pic>
      <p:sp>
        <p:nvSpPr>
          <p:cNvPr id="14" name="Rectángulo 13"/>
          <p:cNvSpPr/>
          <p:nvPr/>
        </p:nvSpPr>
        <p:spPr>
          <a:xfrm>
            <a:off x="303950" y="168275"/>
            <a:ext cx="11601271" cy="6337702"/>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AutoShape 4" descr="Resultado de imagen para logo de la procuraduria general del estado"/>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8" name="AutoShape 6" descr="Resultado de imagen para logo de la procuraduria general del estado"/>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2" name="Rectángulo 1"/>
          <p:cNvSpPr/>
          <p:nvPr/>
        </p:nvSpPr>
        <p:spPr>
          <a:xfrm>
            <a:off x="273050" y="1545466"/>
            <a:ext cx="11479771" cy="5859553"/>
          </a:xfrm>
          <a:prstGeom prst="rect">
            <a:avLst/>
          </a:prstGeom>
        </p:spPr>
        <p:txBody>
          <a:bodyPr wrap="square">
            <a:spAutoFit/>
          </a:bodyPr>
          <a:lstStyle/>
          <a:p>
            <a:pPr algn="ctr">
              <a:lnSpc>
                <a:spcPct val="150000"/>
              </a:lnSpc>
            </a:pPr>
            <a:r>
              <a:rPr lang="es-ES" b="1" dirty="0">
                <a:solidFill>
                  <a:schemeClr val="accent6">
                    <a:lumMod val="50000"/>
                  </a:schemeClr>
                </a:solidFill>
                <a:latin typeface="Arial" panose="020B0604020202020204" pitchFamily="34" charset="0"/>
              </a:rPr>
              <a:t>LEYES DICTADAS EN DESARROLLO DE LOS INSTRUMENTOS INTERNACIONALES Y LOS POSTULADOS CONSTITUCIONALES</a:t>
            </a:r>
            <a:endParaRPr lang="es-CO" dirty="0">
              <a:solidFill>
                <a:schemeClr val="accent6">
                  <a:lumMod val="50000"/>
                </a:schemeClr>
              </a:solidFill>
            </a:endParaRPr>
          </a:p>
          <a:p>
            <a:pPr algn="ctr">
              <a:lnSpc>
                <a:spcPct val="150000"/>
              </a:lnSpc>
            </a:pPr>
            <a:r>
              <a:rPr lang="es-ES" dirty="0">
                <a:latin typeface="Arial" panose="020B0604020202020204" pitchFamily="34" charset="0"/>
              </a:rPr>
              <a:t> </a:t>
            </a:r>
            <a:endParaRPr lang="es-CO" dirty="0"/>
          </a:p>
          <a:p>
            <a:pPr marL="342900" lvl="0" indent="-342900" algn="just">
              <a:lnSpc>
                <a:spcPct val="150000"/>
              </a:lnSpc>
              <a:buFont typeface="Arial" panose="020B0604020202020204" pitchFamily="34" charset="0"/>
              <a:buChar char="-"/>
            </a:pPr>
            <a:r>
              <a:rPr lang="es-ES" b="1" dirty="0">
                <a:latin typeface="Arial" panose="020B0604020202020204" pitchFamily="34" charset="0"/>
                <a:ea typeface="Times New Roman" panose="02020603050405020304" pitchFamily="18" charset="0"/>
              </a:rPr>
              <a:t>Ley 1257 de 2008 </a:t>
            </a:r>
            <a:r>
              <a:rPr lang="es-ES" dirty="0">
                <a:latin typeface="Arial" panose="020B0604020202020204" pitchFamily="34" charset="0"/>
                <a:ea typeface="Times New Roman" panose="02020603050405020304" pitchFamily="18" charset="0"/>
              </a:rPr>
              <a:t>"</a:t>
            </a:r>
            <a:r>
              <a:rPr lang="es-ES" i="1" dirty="0">
                <a:latin typeface="Arial" panose="020B0604020202020204" pitchFamily="34" charset="0"/>
                <a:ea typeface="Times New Roman" panose="02020603050405020304" pitchFamily="18" charset="0"/>
              </a:rPr>
              <a:t>Por la cual se dictan normas de sensibilización, prevención y sanción de formas de violencia y discriminación contra las mujeres, se reforman los Códigos Penal, de Procedimiento Penal, la Ley 294 de 1996 y se dictan otras disposiciones</a:t>
            </a:r>
            <a:r>
              <a:rPr lang="es-ES" dirty="0">
                <a:latin typeface="Arial" panose="020B0604020202020204" pitchFamily="34" charset="0"/>
                <a:ea typeface="Times New Roman" panose="02020603050405020304" pitchFamily="18" charset="0"/>
              </a:rPr>
              <a:t>.</a:t>
            </a:r>
            <a:endParaRPr lang="es-CO" dirty="0">
              <a:ea typeface="Times New Roman" panose="02020603050405020304" pitchFamily="18" charset="0"/>
            </a:endParaRPr>
          </a:p>
          <a:p>
            <a:pPr marL="342900" lvl="0" indent="-342900" algn="just">
              <a:lnSpc>
                <a:spcPct val="150000"/>
              </a:lnSpc>
              <a:buFont typeface="Arial" panose="020B0604020202020204" pitchFamily="34" charset="0"/>
              <a:buChar char="-"/>
            </a:pPr>
            <a:r>
              <a:rPr lang="es-ES" b="1" dirty="0">
                <a:latin typeface="Arial" panose="020B0604020202020204" pitchFamily="34" charset="0"/>
                <a:ea typeface="Times New Roman" panose="02020603050405020304" pitchFamily="18" charset="0"/>
              </a:rPr>
              <a:t>Decreto 4799 de 2011</a:t>
            </a:r>
          </a:p>
          <a:p>
            <a:pPr marL="342900" lvl="0" indent="-342900" algn="just">
              <a:lnSpc>
                <a:spcPct val="150000"/>
              </a:lnSpc>
              <a:buFont typeface="Arial" panose="020B0604020202020204" pitchFamily="34" charset="0"/>
              <a:buChar char="-"/>
            </a:pPr>
            <a:r>
              <a:rPr lang="es-CO" b="1" dirty="0">
                <a:latin typeface="Arial" panose="020B0604020202020204" pitchFamily="34" charset="0"/>
                <a:cs typeface="Arial" panose="020B0604020202020204" pitchFamily="34" charset="0"/>
              </a:rPr>
              <a:t>Ley 1719 de 2014 </a:t>
            </a:r>
            <a:r>
              <a:rPr lang="es-ES" dirty="0">
                <a:solidFill>
                  <a:srgbClr val="000000"/>
                </a:solidFill>
                <a:latin typeface="Arial" panose="020B0604020202020204" pitchFamily="34" charset="0"/>
                <a:ea typeface="Times New Roman" panose="02020603050405020304" pitchFamily="18" charset="0"/>
              </a:rPr>
              <a:t>“</a:t>
            </a:r>
            <a:r>
              <a:rPr lang="es-ES" i="1" dirty="0">
                <a:latin typeface="Arial" panose="020B0604020202020204" pitchFamily="34" charset="0"/>
                <a:ea typeface="Times New Roman" panose="02020603050405020304" pitchFamily="18" charset="0"/>
              </a:rPr>
              <a:t>por la cual se modifican algunos artículos de las leyes 599 de 2000, 906 de 2004 y se adoptan medidas para garantizar el acceso a la justicia de las víctimas de violencia sexual, en especial la violencia sexual con ocasión del conflicto armado, y se dictan otras disposiciones”</a:t>
            </a:r>
            <a:endParaRPr lang="es-CO" b="1" dirty="0">
              <a:latin typeface="Arial" panose="020B0604020202020204" pitchFamily="34" charset="0"/>
              <a:cs typeface="Arial" panose="020B0604020202020204" pitchFamily="34" charset="0"/>
            </a:endParaRPr>
          </a:p>
          <a:p>
            <a:pPr lvl="0" algn="just">
              <a:lnSpc>
                <a:spcPct val="150000"/>
              </a:lnSpc>
            </a:pPr>
            <a:endParaRPr lang="es-CO"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CO" dirty="0">
              <a:latin typeface="Arial" panose="020B0604020202020204" pitchFamily="34" charset="0"/>
              <a:cs typeface="Arial" panose="020B0604020202020204" pitchFamily="34" charset="0"/>
            </a:endParaRPr>
          </a:p>
          <a:p>
            <a:pPr marL="342900" lvl="0" indent="-342900" algn="just">
              <a:lnSpc>
                <a:spcPct val="150000"/>
              </a:lnSpc>
              <a:buFont typeface="Arial" panose="020B0604020202020204" pitchFamily="34" charset="0"/>
              <a:buChar char="-"/>
            </a:pPr>
            <a:endParaRPr lang="es-CO" dirty="0">
              <a:latin typeface="Times New Roman" panose="02020603050405020304" pitchFamily="18" charset="0"/>
              <a:ea typeface="Times New Roman" panose="02020603050405020304" pitchFamily="18" charset="0"/>
            </a:endParaRPr>
          </a:p>
          <a:p>
            <a:pPr marL="457200" algn="just">
              <a:lnSpc>
                <a:spcPct val="150000"/>
              </a:lnSpc>
              <a:spcAft>
                <a:spcPts val="0"/>
              </a:spcAft>
            </a:pPr>
            <a:endParaRPr lang="es-CO"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1394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ector">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509</TotalTime>
  <Words>1768</Words>
  <Application>Microsoft Office PowerPoint</Application>
  <PresentationFormat>Panorámica</PresentationFormat>
  <Paragraphs>169</Paragraphs>
  <Slides>17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17</vt:i4>
      </vt:variant>
    </vt:vector>
  </HeadingPairs>
  <TitlesOfParts>
    <vt:vector size="25" baseType="lpstr">
      <vt:lpstr>Arial</vt:lpstr>
      <vt:lpstr>Arial Black</vt:lpstr>
      <vt:lpstr>Calibri</vt:lpstr>
      <vt:lpstr>Century Gothic</vt:lpstr>
      <vt:lpstr>Times New Roman</vt:lpstr>
      <vt:lpstr>Wingdings 3</vt:lpstr>
      <vt:lpstr>Sector</vt:lpstr>
      <vt:lpstr>MSPhotoEd.3</vt:lpstr>
      <vt:lpstr>   LA PERSPECTIVA DE GÉNERO EN LOS PROCESOS DE FAMILIA Y MEDIDAS DE PROTECCIÓN CON ENFOQUE DIFERENCIAL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FUNCIONES  DE LAS COMISARIAS DE FAMILIA</dc:title>
  <dc:creator>AMANDA CRISTINA ERASO LOPEZ</dc:creator>
  <cp:lastModifiedBy>Amanda Cristina Eraso Lopez</cp:lastModifiedBy>
  <cp:revision>87</cp:revision>
  <dcterms:created xsi:type="dcterms:W3CDTF">2017-03-03T01:26:41Z</dcterms:created>
  <dcterms:modified xsi:type="dcterms:W3CDTF">2024-05-30T16:19:58Z</dcterms:modified>
</cp:coreProperties>
</file>