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handoutMasterIdLst>
    <p:handoutMasterId r:id="rId35"/>
  </p:handoutMasterIdLst>
  <p:sldIdLst>
    <p:sldId id="256" r:id="rId6"/>
    <p:sldId id="257" r:id="rId7"/>
    <p:sldId id="288" r:id="rId8"/>
    <p:sldId id="289" r:id="rId9"/>
    <p:sldId id="290" r:id="rId10"/>
    <p:sldId id="262" r:id="rId11"/>
    <p:sldId id="287" r:id="rId12"/>
    <p:sldId id="284" r:id="rId13"/>
    <p:sldId id="285" r:id="rId14"/>
    <p:sldId id="286" r:id="rId15"/>
    <p:sldId id="283" r:id="rId16"/>
    <p:sldId id="266" r:id="rId17"/>
    <p:sldId id="259" r:id="rId18"/>
    <p:sldId id="267"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61" r:id="rId3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DE8F55E-3564-59E0-6AB4-0A68F5993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a:extLst>
              <a:ext uri="{FF2B5EF4-FFF2-40B4-BE49-F238E27FC236}">
                <a16:creationId xmlns:a16="http://schemas.microsoft.com/office/drawing/2014/main" id="{F2C491CA-AD82-21DA-B6AF-104C3C6492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5CE21-4FFD-43E4-9BE1-44B69E389DE4}" type="datetimeFigureOut">
              <a:rPr lang="es-CO" smtClean="0"/>
              <a:t>13/06/2024</a:t>
            </a:fld>
            <a:endParaRPr lang="es-CO" dirty="0"/>
          </a:p>
        </p:txBody>
      </p:sp>
      <p:sp>
        <p:nvSpPr>
          <p:cNvPr id="4" name="Marcador de pie de página 3">
            <a:extLst>
              <a:ext uri="{FF2B5EF4-FFF2-40B4-BE49-F238E27FC236}">
                <a16:creationId xmlns:a16="http://schemas.microsoft.com/office/drawing/2014/main" id="{84018EA8-D50D-6048-06A1-98CC923A5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5" name="Marcador de número de diapositiva 4">
            <a:extLst>
              <a:ext uri="{FF2B5EF4-FFF2-40B4-BE49-F238E27FC236}">
                <a16:creationId xmlns:a16="http://schemas.microsoft.com/office/drawing/2014/main" id="{9F885154-3EB1-CC47-4591-C970E8A9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897CF-0428-44F3-9C91-0685A4FB6EB6}" type="slidenum">
              <a:rPr lang="es-CO" smtClean="0"/>
              <a:t>‹Nº›</a:t>
            </a:fld>
            <a:endParaRPr lang="es-CO" dirty="0"/>
          </a:p>
        </p:txBody>
      </p:sp>
    </p:spTree>
    <p:extLst>
      <p:ext uri="{BB962C8B-B14F-4D97-AF65-F5344CB8AC3E}">
        <p14:creationId xmlns:p14="http://schemas.microsoft.com/office/powerpoint/2010/main" val="8900616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05B226-F693-E23A-0AC6-0487A3BCF4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100"/>
            <a:ext cx="12191733" cy="685814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13/06/2024</a:t>
            </a:fld>
            <a:endParaRPr lang="es-CO" dirty="0"/>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191525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C4DC66-6DB7-E14E-1352-1E2E2ED4EDE4}"/>
              </a:ext>
            </a:extLst>
          </p:cNvPr>
          <p:cNvSpPr>
            <a:spLocks noGrp="1"/>
          </p:cNvSpPr>
          <p:nvPr>
            <p:ph type="dt" sz="half" idx="10"/>
          </p:nvPr>
        </p:nvSpPr>
        <p:spPr/>
        <p:txBody>
          <a:bodyPr/>
          <a:lstStyle/>
          <a:p>
            <a:fld id="{856A6FAC-9192-436B-870E-80DDE60983C7}" type="datetimeFigureOut">
              <a:rPr lang="es-CO" smtClean="0"/>
              <a:t>13/06/2024</a:t>
            </a:fld>
            <a:endParaRPr lang="es-CO" dirty="0"/>
          </a:p>
        </p:txBody>
      </p:sp>
      <p:sp>
        <p:nvSpPr>
          <p:cNvPr id="6" name="Marcador de pie de página 5">
            <a:extLst>
              <a:ext uri="{FF2B5EF4-FFF2-40B4-BE49-F238E27FC236}">
                <a16:creationId xmlns:a16="http://schemas.microsoft.com/office/drawing/2014/main" id="{15AEA652-EF40-005F-FF90-AD253E40DB70}"/>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9E9AB725-99AA-BB55-8E39-F039EB14A8E6}"/>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29509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892408-C707-58E8-CE35-B1C506B77F0F}"/>
              </a:ext>
            </a:extLst>
          </p:cNvPr>
          <p:cNvSpPr>
            <a:spLocks noGrp="1"/>
          </p:cNvSpPr>
          <p:nvPr>
            <p:ph type="dt" sz="half" idx="10"/>
          </p:nvPr>
        </p:nvSpPr>
        <p:spPr/>
        <p:txBody>
          <a:bodyPr/>
          <a:lstStyle/>
          <a:p>
            <a:fld id="{856A6FAC-9192-436B-870E-80DDE60983C7}" type="datetimeFigureOut">
              <a:rPr lang="es-CO" smtClean="0"/>
              <a:t>13/06/2024</a:t>
            </a:fld>
            <a:endParaRPr lang="es-CO" dirty="0"/>
          </a:p>
        </p:txBody>
      </p:sp>
      <p:sp>
        <p:nvSpPr>
          <p:cNvPr id="6" name="Marcador de pie de página 5">
            <a:extLst>
              <a:ext uri="{FF2B5EF4-FFF2-40B4-BE49-F238E27FC236}">
                <a16:creationId xmlns:a16="http://schemas.microsoft.com/office/drawing/2014/main" id="{A65293AC-92C2-E7E4-0ECB-1F609042D46A}"/>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5AB57530-0A48-7CB0-27F9-91E065538C46}"/>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375266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C3E2-E170-9268-25A1-AE60BCD4A1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FDC4665-0C8C-E09A-7C93-4DB3CB0A64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863F176-85B0-9D54-437B-996F56A1D5B9}"/>
              </a:ext>
            </a:extLst>
          </p:cNvPr>
          <p:cNvSpPr>
            <a:spLocks noGrp="1"/>
          </p:cNvSpPr>
          <p:nvPr>
            <p:ph type="dt" sz="half" idx="10"/>
          </p:nvPr>
        </p:nvSpPr>
        <p:spPr/>
        <p:txBody>
          <a:bodyPr/>
          <a:lstStyle/>
          <a:p>
            <a:fld id="{856A6FAC-9192-436B-870E-80DDE60983C7}" type="datetimeFigureOut">
              <a:rPr lang="es-CO" smtClean="0"/>
              <a:t>13/06/2024</a:t>
            </a:fld>
            <a:endParaRPr lang="es-CO" dirty="0"/>
          </a:p>
        </p:txBody>
      </p:sp>
      <p:sp>
        <p:nvSpPr>
          <p:cNvPr id="5" name="Marcador de pie de página 4">
            <a:extLst>
              <a:ext uri="{FF2B5EF4-FFF2-40B4-BE49-F238E27FC236}">
                <a16:creationId xmlns:a16="http://schemas.microsoft.com/office/drawing/2014/main" id="{AD9FF4C6-8C08-CBB4-3CE2-59E6FA53D104}"/>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0DD7E2D5-E6C7-D872-FB2D-BAF970486C9F}"/>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2528054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AB6635-A1FA-05FB-BAB0-2B865D5253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6005000-C67B-39FC-C963-1BE222E2F73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77B06B-FF69-1B1F-5058-EED75F49A9FE}"/>
              </a:ext>
            </a:extLst>
          </p:cNvPr>
          <p:cNvSpPr>
            <a:spLocks noGrp="1"/>
          </p:cNvSpPr>
          <p:nvPr>
            <p:ph type="dt" sz="half" idx="10"/>
          </p:nvPr>
        </p:nvSpPr>
        <p:spPr/>
        <p:txBody>
          <a:bodyPr/>
          <a:lstStyle/>
          <a:p>
            <a:fld id="{856A6FAC-9192-436B-870E-80DDE60983C7}" type="datetimeFigureOut">
              <a:rPr lang="es-CO" smtClean="0"/>
              <a:t>13/06/2024</a:t>
            </a:fld>
            <a:endParaRPr lang="es-CO" dirty="0"/>
          </a:p>
        </p:txBody>
      </p:sp>
      <p:sp>
        <p:nvSpPr>
          <p:cNvPr id="5" name="Marcador de pie de página 4">
            <a:extLst>
              <a:ext uri="{FF2B5EF4-FFF2-40B4-BE49-F238E27FC236}">
                <a16:creationId xmlns:a16="http://schemas.microsoft.com/office/drawing/2014/main" id="{9A1E3432-7CD9-B690-69AF-9AB3EC20FD42}"/>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40FBBF71-D1BB-B37A-0A5C-4B7A1432A52A}"/>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198226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p>
            <a:fld id="{856A6FAC-9192-436B-870E-80DDE60983C7}" type="datetimeFigureOut">
              <a:rPr lang="es-CO" smtClean="0"/>
              <a:t>13/06/2024</a:t>
            </a:fld>
            <a:endParaRPr lang="es-CO" dirty="0"/>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p>
            <a:fld id="{C74CBB0B-5D0C-43FE-9043-22172208F6F8}" type="slidenum">
              <a:rPr lang="es-CO" smtClean="0"/>
              <a:t>‹Nº›</a:t>
            </a:fld>
            <a:endParaRPr lang="es-CO" dirty="0"/>
          </a:p>
        </p:txBody>
      </p:sp>
      <p:pic>
        <p:nvPicPr>
          <p:cNvPr id="7" name="Imagen 6">
            <a:extLst>
              <a:ext uri="{FF2B5EF4-FFF2-40B4-BE49-F238E27FC236}">
                <a16:creationId xmlns:a16="http://schemas.microsoft.com/office/drawing/2014/main" id="{3F03094B-3B2A-4C1A-84F1-903486D2D0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8"/>
            <a:ext cx="12192000" cy="6858298"/>
          </a:xfrm>
          <a:prstGeom prst="rect">
            <a:avLst/>
          </a:prstGeom>
        </p:spPr>
      </p:pic>
    </p:spTree>
    <p:extLst>
      <p:ext uri="{BB962C8B-B14F-4D97-AF65-F5344CB8AC3E}">
        <p14:creationId xmlns:p14="http://schemas.microsoft.com/office/powerpoint/2010/main" val="10345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4201D2B-7635-B428-D717-5BAA3AF3AB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77" y="-149"/>
            <a:ext cx="12192000" cy="6858298"/>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13/06/2024</a:t>
            </a:fld>
            <a:endParaRPr lang="es-CO" dirty="0"/>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dirty="0"/>
          </a:p>
        </p:txBody>
      </p:sp>
      <p:pic>
        <p:nvPicPr>
          <p:cNvPr id="20" name="Imagen 19">
            <a:extLst>
              <a:ext uri="{FF2B5EF4-FFF2-40B4-BE49-F238E27FC236}">
                <a16:creationId xmlns:a16="http://schemas.microsoft.com/office/drawing/2014/main" id="{D572A25D-2D52-7AAC-82D8-D3AD14D388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67" y="-148"/>
            <a:ext cx="12191733" cy="6858148"/>
          </a:xfrm>
          <a:prstGeom prst="rect">
            <a:avLst/>
          </a:prstGeom>
        </p:spPr>
      </p:pic>
    </p:spTree>
    <p:extLst>
      <p:ext uri="{BB962C8B-B14F-4D97-AF65-F5344CB8AC3E}">
        <p14:creationId xmlns:p14="http://schemas.microsoft.com/office/powerpoint/2010/main" val="357220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p>
            <a:fld id="{856A6FAC-9192-436B-870E-80DDE60983C7}" type="datetimeFigureOut">
              <a:rPr lang="es-CO" smtClean="0"/>
              <a:t>13/06/2024</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p>
            <a:fld id="{C74CBB0B-5D0C-43FE-9043-22172208F6F8}" type="slidenum">
              <a:rPr lang="es-CO" smtClean="0"/>
              <a:t>‹Nº›</a:t>
            </a:fld>
            <a:endParaRPr lang="es-CO" dirty="0"/>
          </a:p>
        </p:txBody>
      </p:sp>
      <p:pic>
        <p:nvPicPr>
          <p:cNvPr id="24" name="Imagen 23">
            <a:extLst>
              <a:ext uri="{FF2B5EF4-FFF2-40B4-BE49-F238E27FC236}">
                <a16:creationId xmlns:a16="http://schemas.microsoft.com/office/drawing/2014/main" id="{8551E3D1-BD70-AD34-9A65-F4AA74DFF6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77" y="-149"/>
            <a:ext cx="12192000" cy="6858298"/>
          </a:xfrm>
          <a:prstGeom prst="rect">
            <a:avLst/>
          </a:prstGeom>
        </p:spPr>
      </p:pic>
    </p:spTree>
    <p:extLst>
      <p:ext uri="{BB962C8B-B14F-4D97-AF65-F5344CB8AC3E}">
        <p14:creationId xmlns:p14="http://schemas.microsoft.com/office/powerpoint/2010/main" val="36523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p>
            <a:fld id="{856A6FAC-9192-436B-870E-80DDE60983C7}" type="datetimeFigureOut">
              <a:rPr lang="es-CO" smtClean="0"/>
              <a:t>13/06/2024</a:t>
            </a:fld>
            <a:endParaRPr lang="es-CO" dirty="0"/>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p>
            <a:fld id="{C74CBB0B-5D0C-43FE-9043-22172208F6F8}" type="slidenum">
              <a:rPr lang="es-CO" smtClean="0"/>
              <a:t>‹Nº›</a:t>
            </a:fld>
            <a:endParaRPr lang="es-CO" dirty="0"/>
          </a:p>
        </p:txBody>
      </p:sp>
      <p:pic>
        <p:nvPicPr>
          <p:cNvPr id="15" name="Imagen 14">
            <a:extLst>
              <a:ext uri="{FF2B5EF4-FFF2-40B4-BE49-F238E27FC236}">
                <a16:creationId xmlns:a16="http://schemas.microsoft.com/office/drawing/2014/main" id="{3B05C927-FCF5-0132-3B83-3AA55DB686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7" y="-148"/>
            <a:ext cx="12191733" cy="6858148"/>
          </a:xfrm>
          <a:prstGeom prst="rect">
            <a:avLst/>
          </a:prstGeom>
        </p:spPr>
      </p:pic>
    </p:spTree>
    <p:extLst>
      <p:ext uri="{BB962C8B-B14F-4D97-AF65-F5344CB8AC3E}">
        <p14:creationId xmlns:p14="http://schemas.microsoft.com/office/powerpoint/2010/main" val="204697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1F210-8371-C703-B82E-47C593C78A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p:txBody>
          <a:bodyPr/>
          <a:lstStyle/>
          <a:p>
            <a:fld id="{856A6FAC-9192-436B-870E-80DDE60983C7}" type="datetimeFigureOut">
              <a:rPr lang="es-CO" smtClean="0"/>
              <a:t>13/06/2024</a:t>
            </a:fld>
            <a:endParaRPr lang="es-CO" dirty="0"/>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92669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AB338-F339-66BE-83C6-7A3F6FECC920}"/>
              </a:ext>
            </a:extLst>
          </p:cNvPr>
          <p:cNvSpPr>
            <a:spLocks noGrp="1"/>
          </p:cNvSpPr>
          <p:nvPr>
            <p:ph type="title"/>
          </p:nvPr>
        </p:nvSpPr>
        <p:spPr>
          <a:xfrm>
            <a:off x="839788" y="365125"/>
            <a:ext cx="10515600" cy="1325563"/>
          </a:xfrm>
        </p:spPr>
        <p:txBody>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9935FC1-EFEA-9E70-C955-E0F46AFA9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B52A0A90-FD8F-D098-9E3C-8B3903C7EAD4}"/>
              </a:ext>
            </a:extLst>
          </p:cNvPr>
          <p:cNvSpPr>
            <a:spLocks noGrp="1"/>
          </p:cNvSpPr>
          <p:nvPr>
            <p:ph sz="half" idx="2"/>
          </p:nvPr>
        </p:nvSpPr>
        <p:spPr>
          <a:xfrm>
            <a:off x="839788" y="2505075"/>
            <a:ext cx="5157787" cy="3684588"/>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texto 4">
            <a:extLst>
              <a:ext uri="{FF2B5EF4-FFF2-40B4-BE49-F238E27FC236}">
                <a16:creationId xmlns:a16="http://schemas.microsoft.com/office/drawing/2014/main" id="{A0F47486-611C-6371-6BFF-C8AADB90A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5A5BFE2-9B56-F9FE-1317-1698B3D8A8E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58251A3-C7BF-3DF9-1006-6349C94FA1F1}"/>
              </a:ext>
            </a:extLst>
          </p:cNvPr>
          <p:cNvSpPr>
            <a:spLocks noGrp="1"/>
          </p:cNvSpPr>
          <p:nvPr>
            <p:ph type="dt" sz="half" idx="10"/>
          </p:nvPr>
        </p:nvSpPr>
        <p:spPr/>
        <p:txBody>
          <a:bodyPr/>
          <a:lstStyle/>
          <a:p>
            <a:fld id="{856A6FAC-9192-436B-870E-80DDE60983C7}" type="datetimeFigureOut">
              <a:rPr lang="es-CO" smtClean="0"/>
              <a:t>13/06/2024</a:t>
            </a:fld>
            <a:endParaRPr lang="es-CO" dirty="0"/>
          </a:p>
        </p:txBody>
      </p:sp>
      <p:sp>
        <p:nvSpPr>
          <p:cNvPr id="8" name="Marcador de pie de página 7">
            <a:extLst>
              <a:ext uri="{FF2B5EF4-FFF2-40B4-BE49-F238E27FC236}">
                <a16:creationId xmlns:a16="http://schemas.microsoft.com/office/drawing/2014/main" id="{644687DF-C287-0B90-0384-AC46566F9DE1}"/>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EB92D22D-0268-7F05-56E0-5963F89C291C}"/>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325733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CFB908D-19D2-F83C-4039-D58C06ECA823}"/>
              </a:ext>
            </a:extLst>
          </p:cNvPr>
          <p:cNvSpPr>
            <a:spLocks noGrp="1"/>
          </p:cNvSpPr>
          <p:nvPr>
            <p:ph type="dt" sz="half" idx="10"/>
          </p:nvPr>
        </p:nvSpPr>
        <p:spPr/>
        <p:txBody>
          <a:bodyPr/>
          <a:lstStyle/>
          <a:p>
            <a:fld id="{856A6FAC-9192-436B-870E-80DDE60983C7}" type="datetimeFigureOut">
              <a:rPr lang="es-CO" smtClean="0"/>
              <a:t>13/06/2024</a:t>
            </a:fld>
            <a:endParaRPr lang="es-CO" dirty="0"/>
          </a:p>
        </p:txBody>
      </p:sp>
      <p:sp>
        <p:nvSpPr>
          <p:cNvPr id="4" name="Marcador de pie de página 3">
            <a:extLst>
              <a:ext uri="{FF2B5EF4-FFF2-40B4-BE49-F238E27FC236}">
                <a16:creationId xmlns:a16="http://schemas.microsoft.com/office/drawing/2014/main" id="{877D68EF-BFF2-A72E-07EE-5E72D7A4740D}"/>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538FE25A-BF2A-CF99-7E87-C956434B72ED}"/>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127142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9DC9B7-1E4F-7D26-4BD7-745061F4E257}"/>
              </a:ext>
            </a:extLst>
          </p:cNvPr>
          <p:cNvSpPr>
            <a:spLocks noGrp="1"/>
          </p:cNvSpPr>
          <p:nvPr>
            <p:ph type="dt" sz="half" idx="10"/>
          </p:nvPr>
        </p:nvSpPr>
        <p:spPr/>
        <p:txBody>
          <a:bodyPr/>
          <a:lstStyle/>
          <a:p>
            <a:fld id="{856A6FAC-9192-436B-870E-80DDE60983C7}" type="datetimeFigureOut">
              <a:rPr lang="es-CO" smtClean="0"/>
              <a:t>13/06/2024</a:t>
            </a:fld>
            <a:endParaRPr lang="es-CO" dirty="0"/>
          </a:p>
        </p:txBody>
      </p:sp>
      <p:sp>
        <p:nvSpPr>
          <p:cNvPr id="3" name="Marcador de pie de página 2">
            <a:extLst>
              <a:ext uri="{FF2B5EF4-FFF2-40B4-BE49-F238E27FC236}">
                <a16:creationId xmlns:a16="http://schemas.microsoft.com/office/drawing/2014/main" id="{9F5816B9-11D6-2A5A-0FD1-DB0FC94DB765}"/>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D3A788D0-F4D3-2B6C-9239-17F58235B626}"/>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166274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A6FAC-9192-436B-870E-80DDE60983C7}" type="datetimeFigureOut">
              <a:rPr lang="es-CO" smtClean="0"/>
              <a:t>13/06/2024</a:t>
            </a:fld>
            <a:endParaRPr lang="es-CO" dirty="0"/>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CBB0B-5D0C-43FE-9043-22172208F6F8}" type="slidenum">
              <a:rPr lang="es-CO" smtClean="0"/>
              <a:t>‹Nº›</a:t>
            </a:fld>
            <a:endParaRPr lang="es-CO" dirty="0"/>
          </a:p>
        </p:txBody>
      </p:sp>
    </p:spTree>
    <p:extLst>
      <p:ext uri="{BB962C8B-B14F-4D97-AF65-F5344CB8AC3E}">
        <p14:creationId xmlns:p14="http://schemas.microsoft.com/office/powerpoint/2010/main" val="13260689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09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3E9FF8-726C-C90D-F2BB-C32B8EBE4472}"/>
              </a:ext>
            </a:extLst>
          </p:cNvPr>
          <p:cNvSpPr txBox="1"/>
          <p:nvPr/>
        </p:nvSpPr>
        <p:spPr>
          <a:xfrm>
            <a:off x="5206976" y="6639446"/>
            <a:ext cx="1778052" cy="261610"/>
          </a:xfrm>
          <a:prstGeom prst="rect">
            <a:avLst/>
          </a:prstGeom>
          <a:noFill/>
        </p:spPr>
        <p:txBody>
          <a:bodyPr wrap="none" rtlCol="0">
            <a:spAutoFit/>
          </a:bodyPr>
          <a:lstStyle/>
          <a:p>
            <a:pPr algn="ctr"/>
            <a:r>
              <a:rPr lang="es-CO" sz="1100" b="1" dirty="0">
                <a:solidFill>
                  <a:schemeClr val="bg1"/>
                </a:solidFill>
                <a:latin typeface="Helvetica" pitchFamily="2" charset="0"/>
              </a:rPr>
              <a:t>www.minjusticia.gov.co</a:t>
            </a:r>
          </a:p>
        </p:txBody>
      </p:sp>
      <p:sp>
        <p:nvSpPr>
          <p:cNvPr id="3" name="CuadroTexto 2"/>
          <p:cNvSpPr txBox="1"/>
          <p:nvPr/>
        </p:nvSpPr>
        <p:spPr>
          <a:xfrm>
            <a:off x="2308860" y="803514"/>
            <a:ext cx="7348489" cy="707886"/>
          </a:xfrm>
          <a:prstGeom prst="rect">
            <a:avLst/>
          </a:prstGeom>
          <a:noFill/>
        </p:spPr>
        <p:txBody>
          <a:bodyPr wrap="square" rtlCol="0">
            <a:spAutoFit/>
          </a:bodyPr>
          <a:lstStyle/>
          <a:p>
            <a:r>
              <a:rPr lang="es-CO" sz="4000" b="1" dirty="0"/>
              <a:t>Formalización de los apoyos</a:t>
            </a:r>
          </a:p>
        </p:txBody>
      </p:sp>
      <p:pic>
        <p:nvPicPr>
          <p:cNvPr id="5" name="Imagen 4"/>
          <p:cNvPicPr/>
          <p:nvPr/>
        </p:nvPicPr>
        <p:blipFill rotWithShape="1">
          <a:blip r:embed="rId2"/>
          <a:srcRect l="42940" t="31998" r="5634" b="32079"/>
          <a:stretch/>
        </p:blipFill>
        <p:spPr bwMode="auto">
          <a:xfrm>
            <a:off x="2052342" y="2165183"/>
            <a:ext cx="8087320" cy="38204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65475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3E9FF8-726C-C90D-F2BB-C32B8EBE4472}"/>
              </a:ext>
            </a:extLst>
          </p:cNvPr>
          <p:cNvSpPr txBox="1"/>
          <p:nvPr/>
        </p:nvSpPr>
        <p:spPr>
          <a:xfrm>
            <a:off x="5206976" y="6639446"/>
            <a:ext cx="1778052" cy="261610"/>
          </a:xfrm>
          <a:prstGeom prst="rect">
            <a:avLst/>
          </a:prstGeom>
          <a:noFill/>
        </p:spPr>
        <p:txBody>
          <a:bodyPr wrap="none" rtlCol="0">
            <a:spAutoFit/>
          </a:bodyPr>
          <a:lstStyle/>
          <a:p>
            <a:pPr algn="ctr"/>
            <a:r>
              <a:rPr lang="es-CO" sz="1100" b="1" dirty="0">
                <a:solidFill>
                  <a:schemeClr val="bg1"/>
                </a:solidFill>
                <a:latin typeface="Helvetica" pitchFamily="2" charset="0"/>
              </a:rPr>
              <a:t>www.minjusticia.gov.co</a:t>
            </a:r>
          </a:p>
        </p:txBody>
      </p:sp>
      <p:sp>
        <p:nvSpPr>
          <p:cNvPr id="5" name="CuadroTexto 4"/>
          <p:cNvSpPr txBox="1"/>
          <p:nvPr/>
        </p:nvSpPr>
        <p:spPr>
          <a:xfrm>
            <a:off x="2238982" y="513307"/>
            <a:ext cx="7374378" cy="1200329"/>
          </a:xfrm>
          <a:prstGeom prst="rect">
            <a:avLst/>
          </a:prstGeom>
          <a:noFill/>
        </p:spPr>
        <p:txBody>
          <a:bodyPr wrap="square" rtlCol="0">
            <a:spAutoFit/>
          </a:bodyPr>
          <a:lstStyle/>
          <a:p>
            <a:pPr algn="ctr"/>
            <a:r>
              <a:rPr lang="es-CO" sz="2400" b="1" dirty="0">
                <a:latin typeface="Arial" panose="020B0604020202020204" pitchFamily="34" charset="0"/>
                <a:cs typeface="Arial" panose="020B0604020202020204" pitchFamily="34" charset="0"/>
              </a:rPr>
              <a:t>Trámite de acuerdos de apoyo ante </a:t>
            </a:r>
          </a:p>
          <a:p>
            <a:pPr algn="ctr"/>
            <a:r>
              <a:rPr lang="es-CO" sz="2400" b="1" dirty="0">
                <a:latin typeface="Arial" panose="020B0604020202020204" pitchFamily="34" charset="0"/>
                <a:cs typeface="Arial" panose="020B0604020202020204" pitchFamily="34" charset="0"/>
              </a:rPr>
              <a:t>Centros de Conciliación</a:t>
            </a:r>
          </a:p>
          <a:p>
            <a:pPr algn="ctr"/>
            <a:r>
              <a:rPr lang="es-CO" sz="2400" b="1" dirty="0">
                <a:latin typeface="Arial" panose="020B0604020202020204" pitchFamily="34" charset="0"/>
                <a:cs typeface="Arial" panose="020B0604020202020204" pitchFamily="34" charset="0"/>
              </a:rPr>
              <a:t>Ley 1996 de 2019 y Decreto 1429 de 2020</a:t>
            </a:r>
          </a:p>
        </p:txBody>
      </p:sp>
      <p:pic>
        <p:nvPicPr>
          <p:cNvPr id="6" name="Imagen 5"/>
          <p:cNvPicPr>
            <a:picLocks noChangeAspect="1"/>
          </p:cNvPicPr>
          <p:nvPr/>
        </p:nvPicPr>
        <p:blipFill rotWithShape="1">
          <a:blip r:embed="rId2"/>
          <a:srcRect l="51453" t="29852" r="4078" b="28850"/>
          <a:stretch/>
        </p:blipFill>
        <p:spPr>
          <a:xfrm>
            <a:off x="1927346" y="2088657"/>
            <a:ext cx="7997649" cy="4175767"/>
          </a:xfrm>
          <a:prstGeom prst="rect">
            <a:avLst/>
          </a:prstGeom>
        </p:spPr>
      </p:pic>
    </p:spTree>
    <p:extLst>
      <p:ext uri="{BB962C8B-B14F-4D97-AF65-F5344CB8AC3E}">
        <p14:creationId xmlns:p14="http://schemas.microsoft.com/office/powerpoint/2010/main" val="274831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3E9FF8-726C-C90D-F2BB-C32B8EBE4472}"/>
              </a:ext>
            </a:extLst>
          </p:cNvPr>
          <p:cNvSpPr txBox="1"/>
          <p:nvPr/>
        </p:nvSpPr>
        <p:spPr>
          <a:xfrm>
            <a:off x="5206975" y="6639446"/>
            <a:ext cx="1778051" cy="261610"/>
          </a:xfrm>
          <a:prstGeom prst="rect">
            <a:avLst/>
          </a:prstGeom>
          <a:noFill/>
        </p:spPr>
        <p:txBody>
          <a:bodyPr wrap="none" rtlCol="0">
            <a:spAutoFit/>
          </a:bodyPr>
          <a:lstStyle/>
          <a:p>
            <a:pPr algn="ctr"/>
            <a:r>
              <a:rPr lang="es-CO" sz="1100" b="1" dirty="0">
                <a:solidFill>
                  <a:schemeClr val="bg1"/>
                </a:solidFill>
                <a:latin typeface="Helvetica" pitchFamily="2" charset="0"/>
              </a:rPr>
              <a:t>www.minjusticia.gov.co</a:t>
            </a:r>
          </a:p>
        </p:txBody>
      </p:sp>
      <p:sp>
        <p:nvSpPr>
          <p:cNvPr id="6" name="CuadroTexto 5"/>
          <p:cNvSpPr txBox="1"/>
          <p:nvPr/>
        </p:nvSpPr>
        <p:spPr>
          <a:xfrm>
            <a:off x="553011" y="1444034"/>
            <a:ext cx="2400369" cy="584775"/>
          </a:xfrm>
          <a:prstGeom prst="rect">
            <a:avLst/>
          </a:prstGeom>
          <a:noFill/>
        </p:spPr>
        <p:txBody>
          <a:bodyPr wrap="square" rtlCol="0">
            <a:spAutoFit/>
          </a:bodyPr>
          <a:lstStyle/>
          <a:p>
            <a:pPr algn="ctr"/>
            <a:r>
              <a:rPr lang="es-CO" sz="1600" b="1" dirty="0">
                <a:latin typeface="Arial" panose="020B0604020202020204" pitchFamily="34" charset="0"/>
                <a:cs typeface="Arial" panose="020B0604020202020204" pitchFamily="34" charset="0"/>
              </a:rPr>
              <a:t>¿Qué es el acuerdo de apoyos?</a:t>
            </a:r>
          </a:p>
        </p:txBody>
      </p:sp>
      <p:sp>
        <p:nvSpPr>
          <p:cNvPr id="10" name="Rectángulo redondeado 9"/>
          <p:cNvSpPr/>
          <p:nvPr/>
        </p:nvSpPr>
        <p:spPr>
          <a:xfrm>
            <a:off x="518383" y="2603656"/>
            <a:ext cx="2406997" cy="2906632"/>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panose="020B0604020202020204" pitchFamily="34" charset="0"/>
                <a:cs typeface="Arial" panose="020B0604020202020204" pitchFamily="34" charset="0"/>
              </a:rPr>
              <a:t>Ley 1996 de 2019</a:t>
            </a:r>
          </a:p>
          <a:p>
            <a:pPr algn="just"/>
            <a:endParaRPr lang="es-CO" sz="1400" dirty="0">
              <a:latin typeface="Arial" panose="020B0604020202020204" pitchFamily="34" charset="0"/>
              <a:cs typeface="Arial" panose="020B0604020202020204" pitchFamily="34" charset="0"/>
            </a:endParaRPr>
          </a:p>
          <a:p>
            <a:pPr algn="just"/>
            <a:r>
              <a:rPr lang="es-CO" sz="1400" dirty="0">
                <a:latin typeface="Arial" panose="020B0604020202020204" pitchFamily="34" charset="0"/>
                <a:cs typeface="Arial" panose="020B0604020202020204" pitchFamily="34" charset="0"/>
              </a:rPr>
              <a:t>Mecanismo de </a:t>
            </a:r>
            <a:r>
              <a:rPr lang="es-CO" sz="1400" b="1" u="sng" dirty="0">
                <a:latin typeface="Arial" panose="020B0604020202020204" pitchFamily="34" charset="0"/>
                <a:cs typeface="Arial" panose="020B0604020202020204" pitchFamily="34" charset="0"/>
              </a:rPr>
              <a:t>apoyo</a:t>
            </a:r>
            <a:r>
              <a:rPr lang="es-CO" sz="1400" dirty="0">
                <a:latin typeface="Arial" panose="020B0604020202020204" pitchFamily="34" charset="0"/>
                <a:cs typeface="Arial" panose="020B0604020202020204" pitchFamily="34" charset="0"/>
              </a:rPr>
              <a:t> formal por medio del cual una persona, mayor de edad, formaliza la designación de la o las personas, naturales o jurídicas, que le asistirán en la toma de decisiones respecto a uno o más actos jurídicos determinados.</a:t>
            </a:r>
          </a:p>
        </p:txBody>
      </p:sp>
      <p:sp>
        <p:nvSpPr>
          <p:cNvPr id="11" name="CuadroTexto 10"/>
          <p:cNvSpPr txBox="1"/>
          <p:nvPr/>
        </p:nvSpPr>
        <p:spPr>
          <a:xfrm>
            <a:off x="3554855" y="1690255"/>
            <a:ext cx="2422860" cy="338554"/>
          </a:xfrm>
          <a:prstGeom prst="rect">
            <a:avLst/>
          </a:prstGeom>
          <a:noFill/>
        </p:spPr>
        <p:txBody>
          <a:bodyPr wrap="square" rtlCol="0">
            <a:spAutoFit/>
          </a:bodyPr>
          <a:lstStyle/>
          <a:p>
            <a:pPr algn="ctr"/>
            <a:r>
              <a:rPr lang="es-CO" sz="1600" b="1" dirty="0">
                <a:latin typeface="Arial" panose="020B0604020202020204" pitchFamily="34" charset="0"/>
                <a:cs typeface="Arial" panose="020B0604020202020204" pitchFamily="34" charset="0"/>
              </a:rPr>
              <a:t>¿Qué son los apoyos?</a:t>
            </a:r>
          </a:p>
        </p:txBody>
      </p:sp>
      <p:sp>
        <p:nvSpPr>
          <p:cNvPr id="12" name="Rectángulo redondeado 11"/>
          <p:cNvSpPr/>
          <p:nvPr/>
        </p:nvSpPr>
        <p:spPr>
          <a:xfrm>
            <a:off x="3495705" y="2633025"/>
            <a:ext cx="2541160" cy="340220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dirty="0">
                <a:latin typeface="Arial" panose="020B0604020202020204" pitchFamily="34" charset="0"/>
                <a:cs typeface="Arial" panose="020B0604020202020204" pitchFamily="34" charset="0"/>
              </a:rPr>
              <a:t>Son tipos de asistencia que se prestan a la persona con discapacidad para facilitar el ejercicio de su capacidad legal. Esto puede incluir la asistencia en la comunicación, la asistencia para la comprensión de actos jurídicos y sus consecuencias, y la asistencia en la manifestación de la voluntad y preferencias personales</a:t>
            </a:r>
          </a:p>
        </p:txBody>
      </p:sp>
      <p:sp>
        <p:nvSpPr>
          <p:cNvPr id="2" name="Rectángulo 1"/>
          <p:cNvSpPr/>
          <p:nvPr/>
        </p:nvSpPr>
        <p:spPr>
          <a:xfrm>
            <a:off x="6430649" y="1382478"/>
            <a:ext cx="2430016" cy="646331"/>
          </a:xfrm>
          <a:prstGeom prst="rect">
            <a:avLst/>
          </a:prstGeom>
        </p:spPr>
        <p:txBody>
          <a:bodyPr wrap="square">
            <a:spAutoFit/>
          </a:bodyPr>
          <a:lstStyle/>
          <a:p>
            <a:pPr algn="ctr"/>
            <a:r>
              <a:rPr lang="es-CO" b="1" dirty="0">
                <a:latin typeface="Arial" panose="020B0604020202020204" pitchFamily="34" charset="0"/>
                <a:cs typeface="Arial" panose="020B0604020202020204" pitchFamily="34" charset="0"/>
              </a:rPr>
              <a:t>¿Para qué sirven los apoyos?</a:t>
            </a:r>
          </a:p>
        </p:txBody>
      </p:sp>
      <p:sp>
        <p:nvSpPr>
          <p:cNvPr id="13" name="Rectángulo redondeado 12"/>
          <p:cNvSpPr/>
          <p:nvPr/>
        </p:nvSpPr>
        <p:spPr>
          <a:xfrm>
            <a:off x="6607190" y="2603656"/>
            <a:ext cx="2253475" cy="2756973"/>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dirty="0">
                <a:latin typeface="Arial" panose="020B0604020202020204" pitchFamily="34" charset="0"/>
                <a:cs typeface="Arial" panose="020B0604020202020204" pitchFamily="34" charset="0"/>
              </a:rPr>
              <a:t>Permiten a la persona con discapacidad tomar decisiones con autonomía recibiendo ayuda para la suscripción de actos jurídicos en los que la requiera, siempre dando prioridad a su voluntad y preferencias. </a:t>
            </a:r>
          </a:p>
        </p:txBody>
      </p:sp>
      <p:sp>
        <p:nvSpPr>
          <p:cNvPr id="14" name="CuadroTexto 13"/>
          <p:cNvSpPr txBox="1"/>
          <p:nvPr/>
        </p:nvSpPr>
        <p:spPr>
          <a:xfrm>
            <a:off x="9742312" y="1397867"/>
            <a:ext cx="1663327" cy="584775"/>
          </a:xfrm>
          <a:prstGeom prst="rect">
            <a:avLst/>
          </a:prstGeom>
          <a:noFill/>
        </p:spPr>
        <p:txBody>
          <a:bodyPr wrap="square" rtlCol="0">
            <a:spAutoFit/>
          </a:bodyPr>
          <a:lstStyle/>
          <a:p>
            <a:pPr algn="ctr"/>
            <a:r>
              <a:rPr lang="es-CO" sz="1600" b="1" dirty="0">
                <a:solidFill>
                  <a:schemeClr val="lt1"/>
                </a:solidFill>
                <a:latin typeface="Arial" panose="020B0604020202020204" pitchFamily="34" charset="0"/>
                <a:cs typeface="Arial" panose="020B0604020202020204" pitchFamily="34" charset="0"/>
              </a:rPr>
              <a:t>¿</a:t>
            </a:r>
            <a:r>
              <a:rPr lang="es-CO" sz="1600" b="1" dirty="0">
                <a:latin typeface="Arial" panose="020B0604020202020204" pitchFamily="34" charset="0"/>
                <a:cs typeface="Arial" panose="020B0604020202020204" pitchFamily="34" charset="0"/>
              </a:rPr>
              <a:t>Es obligatorio suscribirlo?</a:t>
            </a:r>
          </a:p>
        </p:txBody>
      </p:sp>
      <p:sp>
        <p:nvSpPr>
          <p:cNvPr id="15" name="Rectángulo redondeado 14"/>
          <p:cNvSpPr/>
          <p:nvPr/>
        </p:nvSpPr>
        <p:spPr>
          <a:xfrm>
            <a:off x="9430990" y="2633025"/>
            <a:ext cx="2285972" cy="3383152"/>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panose="020B0604020202020204" pitchFamily="34" charset="0"/>
                <a:cs typeface="Arial" panose="020B0604020202020204" pitchFamily="34" charset="0"/>
              </a:rPr>
              <a:t>NO</a:t>
            </a:r>
          </a:p>
          <a:p>
            <a:pPr algn="ctr"/>
            <a:endParaRPr lang="es-CO" sz="1000" dirty="0">
              <a:latin typeface="Arial" panose="020B0604020202020204" pitchFamily="34" charset="0"/>
              <a:cs typeface="Arial" panose="020B0604020202020204" pitchFamily="34" charset="0"/>
            </a:endParaRPr>
          </a:p>
          <a:p>
            <a:pPr algn="just"/>
            <a:r>
              <a:rPr lang="es-CO" sz="1400" dirty="0">
                <a:latin typeface="Arial" panose="020B0604020202020204" pitchFamily="34" charset="0"/>
                <a:cs typeface="Arial" panose="020B0604020202020204" pitchFamily="34" charset="0"/>
              </a:rPr>
              <a:t>Capacidad legal en igualdad de condiciones sin importar si requieren o no apoyos para realizar actos jurídicos.</a:t>
            </a:r>
          </a:p>
          <a:p>
            <a:pPr algn="just"/>
            <a:endParaRPr lang="es-CO" sz="1400" dirty="0">
              <a:latin typeface="Arial" panose="020B0604020202020204" pitchFamily="34" charset="0"/>
              <a:cs typeface="Arial" panose="020B0604020202020204" pitchFamily="34" charset="0"/>
            </a:endParaRPr>
          </a:p>
          <a:p>
            <a:pPr algn="just"/>
            <a:r>
              <a:rPr lang="es-CO" sz="1400" dirty="0">
                <a:latin typeface="Arial" panose="020B0604020202020204" pitchFamily="34" charset="0"/>
                <a:cs typeface="Arial" panose="020B0604020202020204" pitchFamily="34" charset="0"/>
              </a:rPr>
              <a:t>Facilita y garantiza el proceso de toma de decisiones y el reconocimiento de la voluntad de la persona con discapacidad</a:t>
            </a:r>
          </a:p>
        </p:txBody>
      </p:sp>
    </p:spTree>
    <p:extLst>
      <p:ext uri="{BB962C8B-B14F-4D97-AF65-F5344CB8AC3E}">
        <p14:creationId xmlns:p14="http://schemas.microsoft.com/office/powerpoint/2010/main" val="2810661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dirty="0">
                <a:solidFill>
                  <a:schemeClr val="bg1"/>
                </a:solidFill>
                <a:latin typeface="Helvetica" pitchFamily="2" charset="0"/>
              </a:rPr>
              <a:t>www.---------------.gov.co</a:t>
            </a:r>
          </a:p>
        </p:txBody>
      </p:sp>
      <p:sp>
        <p:nvSpPr>
          <p:cNvPr id="7" name="CuadroTexto 6"/>
          <p:cNvSpPr txBox="1"/>
          <p:nvPr/>
        </p:nvSpPr>
        <p:spPr>
          <a:xfrm>
            <a:off x="3288405" y="939125"/>
            <a:ext cx="5615189" cy="1200329"/>
          </a:xfrm>
          <a:prstGeom prst="rect">
            <a:avLst/>
          </a:prstGeom>
          <a:noFill/>
        </p:spPr>
        <p:txBody>
          <a:bodyPr wrap="square" rtlCol="0">
            <a:spAutoFit/>
          </a:bodyPr>
          <a:lstStyle/>
          <a:p>
            <a:pPr algn="ctr"/>
            <a:r>
              <a:rPr lang="es-CO" sz="2400" b="1" dirty="0">
                <a:latin typeface="Arial" panose="020B0604020202020204" pitchFamily="34" charset="0"/>
                <a:cs typeface="Arial" panose="020B0604020202020204" pitchFamily="34" charset="0"/>
              </a:rPr>
              <a:t>Etapas del trámite de Acuerdos de Apoyo</a:t>
            </a:r>
          </a:p>
          <a:p>
            <a:pPr algn="ctr"/>
            <a:r>
              <a:rPr lang="es-CO" sz="2400" b="1" dirty="0">
                <a:latin typeface="Arial" panose="020B0604020202020204" pitchFamily="34" charset="0"/>
                <a:cs typeface="Arial" panose="020B0604020202020204" pitchFamily="34" charset="0"/>
              </a:rPr>
              <a:t>Decreto 1429 de 2020</a:t>
            </a:r>
          </a:p>
        </p:txBody>
      </p:sp>
      <p:sp>
        <p:nvSpPr>
          <p:cNvPr id="9" name="Hexágono 8"/>
          <p:cNvSpPr/>
          <p:nvPr/>
        </p:nvSpPr>
        <p:spPr>
          <a:xfrm>
            <a:off x="1938277" y="2706886"/>
            <a:ext cx="1608874" cy="1392174"/>
          </a:xfrm>
          <a:prstGeom prst="hexagon">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Arial" panose="020B0604020202020204" pitchFamily="34" charset="0"/>
                <a:cs typeface="Arial" panose="020B0604020202020204" pitchFamily="34" charset="0"/>
              </a:rPr>
              <a:t>1.</a:t>
            </a:r>
          </a:p>
          <a:p>
            <a:pPr algn="ctr"/>
            <a:r>
              <a:rPr lang="es-CO" sz="1600" b="1" dirty="0">
                <a:latin typeface="Arial" panose="020B0604020202020204" pitchFamily="34" charset="0"/>
                <a:cs typeface="Arial" panose="020B0604020202020204" pitchFamily="34" charset="0"/>
              </a:rPr>
              <a:t>Solicitud</a:t>
            </a:r>
          </a:p>
        </p:txBody>
      </p:sp>
      <p:sp>
        <p:nvSpPr>
          <p:cNvPr id="10" name="Hexágono 9"/>
          <p:cNvSpPr/>
          <p:nvPr/>
        </p:nvSpPr>
        <p:spPr>
          <a:xfrm>
            <a:off x="5340726" y="2706885"/>
            <a:ext cx="1510545" cy="1392175"/>
          </a:xfrm>
          <a:prstGeom prst="hexagon">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Arial" panose="020B0604020202020204" pitchFamily="34" charset="0"/>
                <a:cs typeface="Arial" panose="020B0604020202020204" pitchFamily="34" charset="0"/>
              </a:rPr>
              <a:t>2.</a:t>
            </a:r>
          </a:p>
          <a:p>
            <a:pPr algn="ctr"/>
            <a:r>
              <a:rPr lang="es-CO" sz="1600" b="1" dirty="0">
                <a:latin typeface="Arial" panose="020B0604020202020204" pitchFamily="34" charset="0"/>
                <a:cs typeface="Arial" panose="020B0604020202020204" pitchFamily="34" charset="0"/>
              </a:rPr>
              <a:t>Reparto</a:t>
            </a:r>
          </a:p>
        </p:txBody>
      </p:sp>
      <p:sp>
        <p:nvSpPr>
          <p:cNvPr id="14" name="Hexágono 13"/>
          <p:cNvSpPr/>
          <p:nvPr/>
        </p:nvSpPr>
        <p:spPr>
          <a:xfrm>
            <a:off x="8330040" y="2706885"/>
            <a:ext cx="1524747" cy="1392175"/>
          </a:xfrm>
          <a:prstGeom prst="hexagon">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Arial" panose="020B0604020202020204" pitchFamily="34" charset="0"/>
                <a:cs typeface="Arial" panose="020B0604020202020204" pitchFamily="34" charset="0"/>
              </a:rPr>
              <a:t>3.</a:t>
            </a:r>
          </a:p>
          <a:p>
            <a:pPr algn="ctr"/>
            <a:r>
              <a:rPr lang="es-CO" sz="1600" b="1" dirty="0">
                <a:latin typeface="Arial" panose="020B0604020202020204" pitchFamily="34" charset="0"/>
                <a:cs typeface="Arial" panose="020B0604020202020204" pitchFamily="34" charset="0"/>
              </a:rPr>
              <a:t>Citación</a:t>
            </a:r>
          </a:p>
        </p:txBody>
      </p:sp>
      <p:sp>
        <p:nvSpPr>
          <p:cNvPr id="15" name="Hexágono 14"/>
          <p:cNvSpPr/>
          <p:nvPr/>
        </p:nvSpPr>
        <p:spPr>
          <a:xfrm>
            <a:off x="1839341" y="4754340"/>
            <a:ext cx="1806746" cy="1429509"/>
          </a:xfrm>
          <a:prstGeom prst="hexagon">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latin typeface="Arial" panose="020B0604020202020204" pitchFamily="34" charset="0"/>
                <a:cs typeface="Arial" panose="020B0604020202020204" pitchFamily="34" charset="0"/>
              </a:rPr>
              <a:t>4.</a:t>
            </a:r>
          </a:p>
          <a:p>
            <a:pPr algn="ctr"/>
            <a:r>
              <a:rPr lang="es-CO" sz="1400" b="1" dirty="0">
                <a:latin typeface="Arial" panose="020B0604020202020204" pitchFamily="34" charset="0"/>
                <a:cs typeface="Arial" panose="020B0604020202020204" pitchFamily="34" charset="0"/>
              </a:rPr>
              <a:t>Audiencia Privada</a:t>
            </a:r>
          </a:p>
        </p:txBody>
      </p:sp>
      <p:sp>
        <p:nvSpPr>
          <p:cNvPr id="16" name="Hexágono 15"/>
          <p:cNvSpPr/>
          <p:nvPr/>
        </p:nvSpPr>
        <p:spPr>
          <a:xfrm>
            <a:off x="5126884" y="4705567"/>
            <a:ext cx="1938227" cy="1429510"/>
          </a:xfrm>
          <a:prstGeom prst="hexagon">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latin typeface="Arial" panose="020B0604020202020204" pitchFamily="34" charset="0"/>
                <a:cs typeface="Arial" panose="020B0604020202020204" pitchFamily="34" charset="0"/>
              </a:rPr>
              <a:t>5.</a:t>
            </a:r>
          </a:p>
          <a:p>
            <a:pPr algn="ctr"/>
            <a:r>
              <a:rPr lang="es-CO" sz="1400" b="1" dirty="0">
                <a:latin typeface="Arial" panose="020B0604020202020204" pitchFamily="34" charset="0"/>
                <a:cs typeface="Arial" panose="020B0604020202020204" pitchFamily="34" charset="0"/>
              </a:rPr>
              <a:t>Audiencia de Suscripción</a:t>
            </a:r>
          </a:p>
        </p:txBody>
      </p:sp>
      <p:sp>
        <p:nvSpPr>
          <p:cNvPr id="17" name="Hexágono 16"/>
          <p:cNvSpPr/>
          <p:nvPr/>
        </p:nvSpPr>
        <p:spPr>
          <a:xfrm>
            <a:off x="8330040" y="4705567"/>
            <a:ext cx="1870061" cy="1390434"/>
          </a:xfrm>
          <a:prstGeom prst="hexagon">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latin typeface="Arial" panose="020B0604020202020204" pitchFamily="34" charset="0"/>
                <a:cs typeface="Arial" panose="020B0604020202020204" pitchFamily="34" charset="0"/>
              </a:rPr>
              <a:t>6. Suscripción</a:t>
            </a:r>
          </a:p>
        </p:txBody>
      </p:sp>
    </p:spTree>
    <p:extLst>
      <p:ext uri="{BB962C8B-B14F-4D97-AF65-F5344CB8AC3E}">
        <p14:creationId xmlns:p14="http://schemas.microsoft.com/office/powerpoint/2010/main" val="1287694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dirty="0">
                <a:solidFill>
                  <a:schemeClr val="bg1"/>
                </a:solidFill>
                <a:latin typeface="Helvetica" pitchFamily="2" charset="0"/>
              </a:rPr>
              <a:t>www.---------------.gov.co</a:t>
            </a:r>
          </a:p>
        </p:txBody>
      </p:sp>
      <p:sp>
        <p:nvSpPr>
          <p:cNvPr id="7" name="CuadroTexto 6"/>
          <p:cNvSpPr txBox="1"/>
          <p:nvPr/>
        </p:nvSpPr>
        <p:spPr>
          <a:xfrm>
            <a:off x="4186990" y="694727"/>
            <a:ext cx="4095482" cy="400110"/>
          </a:xfrm>
          <a:prstGeom prst="rect">
            <a:avLst/>
          </a:prstGeom>
          <a:noFill/>
        </p:spPr>
        <p:txBody>
          <a:bodyPr wrap="square" rtlCol="0">
            <a:spAutoFit/>
          </a:bodyPr>
          <a:lstStyle/>
          <a:p>
            <a:pPr algn="ctr"/>
            <a:r>
              <a:rPr lang="es-CO" sz="2000" b="1" dirty="0">
                <a:latin typeface="Arial" panose="020B0604020202020204" pitchFamily="34" charset="0"/>
                <a:cs typeface="Arial" panose="020B0604020202020204" pitchFamily="34" charset="0"/>
              </a:rPr>
              <a:t>1. SOLICITUD</a:t>
            </a:r>
          </a:p>
        </p:txBody>
      </p:sp>
      <p:sp>
        <p:nvSpPr>
          <p:cNvPr id="11" name="Flecha derecha 10"/>
          <p:cNvSpPr/>
          <p:nvPr/>
        </p:nvSpPr>
        <p:spPr>
          <a:xfrm>
            <a:off x="751847" y="1844418"/>
            <a:ext cx="3139740" cy="832971"/>
          </a:xfrm>
          <a:prstGeom prst="rightArrow">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atin typeface="Arial" panose="020B0604020202020204" pitchFamily="34" charset="0"/>
                <a:cs typeface="Arial" panose="020B0604020202020204" pitchFamily="34" charset="0"/>
              </a:rPr>
              <a:t>¿Qué debe contener?</a:t>
            </a:r>
          </a:p>
        </p:txBody>
      </p:sp>
      <p:sp>
        <p:nvSpPr>
          <p:cNvPr id="12" name="Rectángulo redondeado 11"/>
          <p:cNvSpPr/>
          <p:nvPr/>
        </p:nvSpPr>
        <p:spPr>
          <a:xfrm>
            <a:off x="5666282" y="1688050"/>
            <a:ext cx="5921115" cy="2168168"/>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s-CO" sz="1200" dirty="0">
                <a:latin typeface="Arial" panose="020B0604020202020204" pitchFamily="34" charset="0"/>
                <a:cs typeface="Arial" panose="020B0604020202020204" pitchFamily="34" charset="0"/>
              </a:rPr>
              <a:t>Nombre, identificación, estado civil, dirección y datos de contacto del solicitante.</a:t>
            </a:r>
          </a:p>
          <a:p>
            <a:pPr marL="171450" indent="-171450">
              <a:buFont typeface="Arial" panose="020B0604020202020204" pitchFamily="34" charset="0"/>
              <a:buChar char="•"/>
            </a:pPr>
            <a:r>
              <a:rPr lang="es-CO" sz="1200" u="sng" dirty="0">
                <a:latin typeface="Arial" panose="020B0604020202020204" pitchFamily="34" charset="0"/>
                <a:cs typeface="Arial" panose="020B0604020202020204" pitchFamily="34" charset="0"/>
              </a:rPr>
              <a:t>Existencia o no de acuerdos de apoyo o de directivas anticipadas vigentes.</a:t>
            </a:r>
          </a:p>
          <a:p>
            <a:pPr marL="171450" lvl="0" indent="-171450">
              <a:buFont typeface="Arial" panose="020B0604020202020204" pitchFamily="34" charset="0"/>
              <a:buChar char="•"/>
            </a:pPr>
            <a:r>
              <a:rPr lang="es-CO" sz="1200" dirty="0">
                <a:latin typeface="Arial" panose="020B0604020202020204" pitchFamily="34" charset="0"/>
                <a:cs typeface="Arial" panose="020B0604020202020204" pitchFamily="34" charset="0"/>
              </a:rPr>
              <a:t>Actuaciones y actos para los que precisa la formalización de apoyos o de directivas anticipadas.</a:t>
            </a:r>
          </a:p>
          <a:p>
            <a:pPr marL="171450" lvl="0" indent="-171450">
              <a:buFont typeface="Arial" panose="020B0604020202020204" pitchFamily="34" charset="0"/>
              <a:buChar char="•"/>
            </a:pPr>
            <a:r>
              <a:rPr lang="es-CO" sz="1200" dirty="0">
                <a:latin typeface="Arial" panose="020B0604020202020204" pitchFamily="34" charset="0"/>
                <a:cs typeface="Arial" panose="020B0604020202020204" pitchFamily="34" charset="0"/>
              </a:rPr>
              <a:t>Nombre y datos de contacto de la o las personas naturales o jurídicas que designará como apoyo.</a:t>
            </a:r>
          </a:p>
          <a:p>
            <a:pPr marL="171450" lvl="0" indent="-171450">
              <a:buFont typeface="Arial" panose="020B0604020202020204" pitchFamily="34" charset="0"/>
              <a:buChar char="•"/>
            </a:pPr>
            <a:r>
              <a:rPr lang="es-CO" sz="1200" dirty="0">
                <a:latin typeface="Arial" panose="020B0604020202020204" pitchFamily="34" charset="0"/>
                <a:cs typeface="Arial" panose="020B0604020202020204" pitchFamily="34" charset="0"/>
              </a:rPr>
              <a:t>Informe de </a:t>
            </a:r>
            <a:r>
              <a:rPr lang="es-CO" sz="1200" b="1" u="sng" dirty="0">
                <a:latin typeface="Arial" panose="020B0604020202020204" pitchFamily="34" charset="0"/>
                <a:cs typeface="Arial" panose="020B0604020202020204" pitchFamily="34" charset="0"/>
              </a:rPr>
              <a:t>valoración de apoyos </a:t>
            </a:r>
            <a:r>
              <a:rPr lang="es-CO" sz="1200" dirty="0">
                <a:latin typeface="Arial" panose="020B0604020202020204" pitchFamily="34" charset="0"/>
                <a:cs typeface="Arial" panose="020B0604020202020204" pitchFamily="34" charset="0"/>
              </a:rPr>
              <a:t>si cuenta con él.</a:t>
            </a:r>
          </a:p>
          <a:p>
            <a:pPr marL="171450" lvl="0" indent="-171450">
              <a:buFont typeface="Arial" panose="020B0604020202020204" pitchFamily="34" charset="0"/>
              <a:buChar char="•"/>
            </a:pPr>
            <a:r>
              <a:rPr lang="es-CO" sz="1200" dirty="0">
                <a:latin typeface="Arial" panose="020B0604020202020204" pitchFamily="34" charset="0"/>
                <a:cs typeface="Arial" panose="020B0604020202020204" pitchFamily="34" charset="0"/>
              </a:rPr>
              <a:t>La forma de comunicación y citación preferida por la persona titular del acto.</a:t>
            </a:r>
          </a:p>
          <a:p>
            <a:pPr marL="171450" lvl="0" indent="-171450">
              <a:buFont typeface="Arial" panose="020B0604020202020204" pitchFamily="34" charset="0"/>
              <a:buChar char="•"/>
            </a:pPr>
            <a:r>
              <a:rPr lang="es-CO" sz="1200" dirty="0">
                <a:latin typeface="Arial" panose="020B0604020202020204" pitchFamily="34" charset="0"/>
                <a:cs typeface="Arial" panose="020B0604020202020204" pitchFamily="34" charset="0"/>
              </a:rPr>
              <a:t>Si la persona necesita atención domiciliaria o uso de algún mecanismo tecnológico.</a:t>
            </a:r>
          </a:p>
        </p:txBody>
      </p:sp>
      <p:sp>
        <p:nvSpPr>
          <p:cNvPr id="13" name="Flecha derecha 12"/>
          <p:cNvSpPr/>
          <p:nvPr/>
        </p:nvSpPr>
        <p:spPr>
          <a:xfrm>
            <a:off x="745510" y="4149367"/>
            <a:ext cx="3281578" cy="841466"/>
          </a:xfrm>
          <a:prstGeom prst="rightArrow">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atin typeface="Arial" panose="020B0604020202020204" pitchFamily="34" charset="0"/>
                <a:cs typeface="Arial" panose="020B0604020202020204" pitchFamily="34" charset="0"/>
              </a:rPr>
              <a:t>¿Quién la puede presentar?</a:t>
            </a:r>
          </a:p>
        </p:txBody>
      </p:sp>
      <p:sp>
        <p:nvSpPr>
          <p:cNvPr id="14" name="Rectángulo redondeado 13"/>
          <p:cNvSpPr/>
          <p:nvPr/>
        </p:nvSpPr>
        <p:spPr>
          <a:xfrm>
            <a:off x="5915836" y="4256328"/>
            <a:ext cx="5422005" cy="601858"/>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atin typeface="Arial" panose="020B0604020202020204" pitchFamily="34" charset="0"/>
                <a:cs typeface="Arial" panose="020B0604020202020204" pitchFamily="34" charset="0"/>
              </a:rPr>
              <a:t>La persona con discapacidad.</a:t>
            </a:r>
          </a:p>
          <a:p>
            <a:pPr algn="ctr"/>
            <a:r>
              <a:rPr lang="es-CO" dirty="0">
                <a:latin typeface="Arial" panose="020B0604020202020204" pitchFamily="34" charset="0"/>
                <a:cs typeface="Arial" panose="020B0604020202020204" pitchFamily="34" charset="0"/>
              </a:rPr>
              <a:t>La persona de apoyo.</a:t>
            </a:r>
          </a:p>
        </p:txBody>
      </p:sp>
      <p:sp>
        <p:nvSpPr>
          <p:cNvPr id="15" name="Flecha derecha 14"/>
          <p:cNvSpPr/>
          <p:nvPr/>
        </p:nvSpPr>
        <p:spPr>
          <a:xfrm>
            <a:off x="761206" y="5517541"/>
            <a:ext cx="3281577" cy="811369"/>
          </a:xfrm>
          <a:prstGeom prst="rightArrow">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latin typeface="Arial" panose="020B0604020202020204" pitchFamily="34" charset="0"/>
                <a:cs typeface="Arial" panose="020B0604020202020204" pitchFamily="34" charset="0"/>
              </a:rPr>
              <a:t>¿Cómo se puede presentar?</a:t>
            </a:r>
          </a:p>
        </p:txBody>
      </p:sp>
      <p:sp>
        <p:nvSpPr>
          <p:cNvPr id="16" name="Rectángulo redondeado 15"/>
          <p:cNvSpPr/>
          <p:nvPr/>
        </p:nvSpPr>
        <p:spPr>
          <a:xfrm>
            <a:off x="6085550" y="5471410"/>
            <a:ext cx="5082576" cy="903632"/>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atin typeface="Arial" panose="020B0604020202020204" pitchFamily="34" charset="0"/>
                <a:cs typeface="Arial" panose="020B0604020202020204" pitchFamily="34" charset="0"/>
              </a:rPr>
              <a:t>Por escrito.</a:t>
            </a:r>
          </a:p>
          <a:p>
            <a:pPr algn="ctr"/>
            <a:r>
              <a:rPr lang="es-CO" dirty="0">
                <a:latin typeface="Arial" panose="020B0604020202020204" pitchFamily="34" charset="0"/>
                <a:cs typeface="Arial" panose="020B0604020202020204" pitchFamily="34" charset="0"/>
              </a:rPr>
              <a:t>Verbalmente.</a:t>
            </a:r>
          </a:p>
          <a:p>
            <a:pPr algn="ctr"/>
            <a:r>
              <a:rPr lang="es-CO" dirty="0">
                <a:latin typeface="Arial" panose="020B0604020202020204" pitchFamily="34" charset="0"/>
                <a:cs typeface="Arial" panose="020B0604020202020204" pitchFamily="34" charset="0"/>
              </a:rPr>
              <a:t>Por medios presenciales o remotos.</a:t>
            </a:r>
          </a:p>
        </p:txBody>
      </p:sp>
    </p:spTree>
    <p:extLst>
      <p:ext uri="{BB962C8B-B14F-4D97-AF65-F5344CB8AC3E}">
        <p14:creationId xmlns:p14="http://schemas.microsoft.com/office/powerpoint/2010/main" val="2495819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dirty="0">
                <a:solidFill>
                  <a:schemeClr val="bg1"/>
                </a:solidFill>
                <a:latin typeface="Helvetica" pitchFamily="2" charset="0"/>
              </a:rPr>
              <a:t>www.---------------.gov.co</a:t>
            </a:r>
          </a:p>
        </p:txBody>
      </p:sp>
      <p:sp>
        <p:nvSpPr>
          <p:cNvPr id="7" name="CuadroTexto 6"/>
          <p:cNvSpPr txBox="1"/>
          <p:nvPr/>
        </p:nvSpPr>
        <p:spPr>
          <a:xfrm>
            <a:off x="572595" y="1790407"/>
            <a:ext cx="3921102" cy="461665"/>
          </a:xfrm>
          <a:prstGeom prst="rect">
            <a:avLst/>
          </a:prstGeom>
          <a:noFill/>
        </p:spPr>
        <p:txBody>
          <a:bodyPr wrap="square" rtlCol="0">
            <a:spAutoFit/>
          </a:bodyPr>
          <a:lstStyle/>
          <a:p>
            <a:pPr algn="ctr"/>
            <a:r>
              <a:rPr lang="es-CO" sz="2400" b="1" dirty="0">
                <a:latin typeface="Arial" panose="020B0604020202020204" pitchFamily="34" charset="0"/>
                <a:cs typeface="Arial" panose="020B0604020202020204" pitchFamily="34" charset="0"/>
              </a:rPr>
              <a:t>2. Reparto</a:t>
            </a:r>
          </a:p>
        </p:txBody>
      </p:sp>
      <p:sp>
        <p:nvSpPr>
          <p:cNvPr id="8" name="Redondear rectángulo de esquina diagonal 7"/>
          <p:cNvSpPr/>
          <p:nvPr/>
        </p:nvSpPr>
        <p:spPr>
          <a:xfrm>
            <a:off x="1472483" y="3042584"/>
            <a:ext cx="2121327" cy="2215216"/>
          </a:xfrm>
          <a:prstGeom prst="round2DiagRect">
            <a:avLst/>
          </a:prstGeom>
          <a:gradFill flip="none" rotWithShape="1">
            <a:gsLst>
              <a:gs pos="0">
                <a:srgbClr val="002B82">
                  <a:shade val="30000"/>
                  <a:satMod val="115000"/>
                </a:srgbClr>
              </a:gs>
              <a:gs pos="50000">
                <a:srgbClr val="002B82">
                  <a:shade val="67500"/>
                  <a:satMod val="115000"/>
                </a:srgbClr>
              </a:gs>
              <a:gs pos="100000">
                <a:srgbClr val="002B82">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1400" dirty="0">
              <a:latin typeface="Arial" panose="020B0604020202020204" pitchFamily="34" charset="0"/>
              <a:cs typeface="Arial" panose="020B0604020202020204" pitchFamily="34" charset="0"/>
            </a:endParaRPr>
          </a:p>
          <a:p>
            <a:endParaRPr lang="es-CO" sz="1400" dirty="0">
              <a:latin typeface="Arial" panose="020B0604020202020204" pitchFamily="34" charset="0"/>
              <a:cs typeface="Arial" panose="020B0604020202020204" pitchFamily="34" charset="0"/>
            </a:endParaRPr>
          </a:p>
          <a:p>
            <a:r>
              <a:rPr lang="es-CO" sz="1400" dirty="0">
                <a:latin typeface="Arial" panose="020B0604020202020204" pitchFamily="34" charset="0"/>
                <a:cs typeface="Arial" panose="020B0604020202020204" pitchFamily="34" charset="0"/>
              </a:rPr>
              <a:t>Lista de conciliadores formados en Ley 1996 de 2019.</a:t>
            </a:r>
          </a:p>
          <a:p>
            <a:pPr marL="285750" indent="-285750" algn="just">
              <a:buFont typeface="Arial" panose="020B0604020202020204" pitchFamily="34" charset="0"/>
              <a:buChar char="•"/>
            </a:pPr>
            <a:endParaRPr lang="es-CO" sz="1600" dirty="0">
              <a:latin typeface="Arial" panose="020B0604020202020204" pitchFamily="34" charset="0"/>
              <a:cs typeface="Arial" panose="020B0604020202020204" pitchFamily="34" charset="0"/>
            </a:endParaRPr>
          </a:p>
        </p:txBody>
      </p:sp>
      <p:pic>
        <p:nvPicPr>
          <p:cNvPr id="10" name="Imagen 9"/>
          <p:cNvPicPr>
            <a:picLocks noChangeAspect="1"/>
          </p:cNvPicPr>
          <p:nvPr/>
        </p:nvPicPr>
        <p:blipFill rotWithShape="1">
          <a:blip r:embed="rId2"/>
          <a:srcRect l="38262" t="25452" r="35824" b="29811"/>
          <a:stretch/>
        </p:blipFill>
        <p:spPr>
          <a:xfrm>
            <a:off x="4932523" y="3080631"/>
            <a:ext cx="2267711" cy="2201013"/>
          </a:xfrm>
          <a:prstGeom prst="rect">
            <a:avLst/>
          </a:prstGeom>
        </p:spPr>
      </p:pic>
      <p:sp>
        <p:nvSpPr>
          <p:cNvPr id="13" name="CuadroTexto 12"/>
          <p:cNvSpPr txBox="1"/>
          <p:nvPr/>
        </p:nvSpPr>
        <p:spPr>
          <a:xfrm>
            <a:off x="8099222" y="1865592"/>
            <a:ext cx="3000777" cy="461665"/>
          </a:xfrm>
          <a:prstGeom prst="rect">
            <a:avLst/>
          </a:prstGeom>
          <a:noFill/>
        </p:spPr>
        <p:txBody>
          <a:bodyPr wrap="square" rtlCol="0">
            <a:spAutoFit/>
          </a:bodyPr>
          <a:lstStyle/>
          <a:p>
            <a:pPr algn="ctr"/>
            <a:r>
              <a:rPr lang="es-CO" sz="2400" b="1" dirty="0">
                <a:latin typeface="Arial" panose="020B0604020202020204" pitchFamily="34" charset="0"/>
                <a:cs typeface="Arial" panose="020B0604020202020204" pitchFamily="34" charset="0"/>
              </a:rPr>
              <a:t>3. Citación</a:t>
            </a:r>
          </a:p>
        </p:txBody>
      </p:sp>
      <p:sp>
        <p:nvSpPr>
          <p:cNvPr id="14" name="Redondear rectángulo de esquina diagonal 13"/>
          <p:cNvSpPr/>
          <p:nvPr/>
        </p:nvSpPr>
        <p:spPr>
          <a:xfrm>
            <a:off x="8538948" y="3066428"/>
            <a:ext cx="2121327" cy="2215216"/>
          </a:xfrm>
          <a:prstGeom prst="round2DiagRect">
            <a:avLst/>
          </a:prstGeom>
          <a:gradFill flip="none" rotWithShape="1">
            <a:gsLst>
              <a:gs pos="0">
                <a:srgbClr val="002B82">
                  <a:shade val="30000"/>
                  <a:satMod val="115000"/>
                </a:srgbClr>
              </a:gs>
              <a:gs pos="50000">
                <a:srgbClr val="002B82">
                  <a:shade val="67500"/>
                  <a:satMod val="115000"/>
                </a:srgbClr>
              </a:gs>
              <a:gs pos="100000">
                <a:srgbClr val="002B82">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Conciliador(a).</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Medios accesibles.</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Al titular del acto jurídico.</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Persona(s) de apoyo.</a:t>
            </a:r>
          </a:p>
        </p:txBody>
      </p:sp>
    </p:spTree>
    <p:extLst>
      <p:ext uri="{BB962C8B-B14F-4D97-AF65-F5344CB8AC3E}">
        <p14:creationId xmlns:p14="http://schemas.microsoft.com/office/powerpoint/2010/main" val="1565753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dirty="0">
                <a:solidFill>
                  <a:schemeClr val="bg1"/>
                </a:solidFill>
                <a:latin typeface="Helvetica" pitchFamily="2" charset="0"/>
              </a:rPr>
              <a:t>www.---------------.gov.co</a:t>
            </a:r>
          </a:p>
        </p:txBody>
      </p:sp>
      <p:sp>
        <p:nvSpPr>
          <p:cNvPr id="7" name="CuadroTexto 6"/>
          <p:cNvSpPr txBox="1"/>
          <p:nvPr/>
        </p:nvSpPr>
        <p:spPr>
          <a:xfrm>
            <a:off x="1914958" y="878312"/>
            <a:ext cx="6915955" cy="830997"/>
          </a:xfrm>
          <a:prstGeom prst="rect">
            <a:avLst/>
          </a:prstGeom>
          <a:noFill/>
        </p:spPr>
        <p:txBody>
          <a:bodyPr wrap="square" rtlCol="0">
            <a:spAutoFit/>
          </a:bodyPr>
          <a:lstStyle/>
          <a:p>
            <a:pPr algn="ctr"/>
            <a:r>
              <a:rPr lang="es-CO" sz="2400" b="1" dirty="0">
                <a:latin typeface="Arial" panose="020B0604020202020204" pitchFamily="34" charset="0"/>
                <a:cs typeface="Arial" panose="020B0604020202020204" pitchFamily="34" charset="0"/>
              </a:rPr>
              <a:t>Ajustes Razonables en el Trámite de Acuerdos de Apoyo</a:t>
            </a:r>
          </a:p>
        </p:txBody>
      </p:sp>
      <p:sp>
        <p:nvSpPr>
          <p:cNvPr id="8" name="CuadroTexto 7"/>
          <p:cNvSpPr txBox="1"/>
          <p:nvPr/>
        </p:nvSpPr>
        <p:spPr>
          <a:xfrm>
            <a:off x="75727" y="2046912"/>
            <a:ext cx="3322749" cy="646331"/>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¿Qué son los ajustes razonables?</a:t>
            </a:r>
          </a:p>
        </p:txBody>
      </p:sp>
      <p:sp>
        <p:nvSpPr>
          <p:cNvPr id="10" name="Rectángulo redondeado 9"/>
          <p:cNvSpPr/>
          <p:nvPr/>
        </p:nvSpPr>
        <p:spPr>
          <a:xfrm>
            <a:off x="352622" y="2892347"/>
            <a:ext cx="2768957" cy="3130603"/>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dirty="0">
                <a:latin typeface="Arial" panose="020B0604020202020204" pitchFamily="34" charset="0"/>
                <a:cs typeface="Arial" panose="020B0604020202020204" pitchFamily="34" charset="0"/>
              </a:rPr>
              <a:t>Modificaciones y adaptaciones necesarias y adecuadas para garantizar a las personas con discapacidad el acceso y participación efectiva en los servicios ofertados.</a:t>
            </a:r>
          </a:p>
          <a:p>
            <a:pPr algn="just"/>
            <a:endParaRPr lang="es-CO" sz="1400" dirty="0">
              <a:latin typeface="Arial" panose="020B0604020202020204" pitchFamily="34" charset="0"/>
              <a:cs typeface="Arial" panose="020B0604020202020204" pitchFamily="34" charset="0"/>
            </a:endParaRPr>
          </a:p>
          <a:p>
            <a:pPr algn="just"/>
            <a:r>
              <a:rPr lang="es-CO" sz="1400" dirty="0">
                <a:latin typeface="Arial" panose="020B0604020202020204" pitchFamily="34" charset="0"/>
                <a:cs typeface="Arial" panose="020B0604020202020204" pitchFamily="34" charset="0"/>
              </a:rPr>
              <a:t>La denegación de ajustes razonables, que no sean desproporcionados, para un caso en particular, constituye discriminación por motivos de discapacidad.</a:t>
            </a:r>
          </a:p>
        </p:txBody>
      </p:sp>
      <p:sp>
        <p:nvSpPr>
          <p:cNvPr id="12" name="CuadroTexto 11"/>
          <p:cNvSpPr txBox="1"/>
          <p:nvPr/>
        </p:nvSpPr>
        <p:spPr>
          <a:xfrm>
            <a:off x="4284671" y="2185412"/>
            <a:ext cx="2176530"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¿Para qué sirven?</a:t>
            </a:r>
          </a:p>
        </p:txBody>
      </p:sp>
      <p:sp>
        <p:nvSpPr>
          <p:cNvPr id="13" name="Rectángulo redondeado 12"/>
          <p:cNvSpPr/>
          <p:nvPr/>
        </p:nvSpPr>
        <p:spPr>
          <a:xfrm>
            <a:off x="3957076" y="3629662"/>
            <a:ext cx="2831720" cy="1628138"/>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dirty="0">
                <a:latin typeface="Arial" panose="020B0604020202020204" pitchFamily="34" charset="0"/>
                <a:cs typeface="Arial" panose="020B0604020202020204" pitchFamily="34" charset="0"/>
              </a:rPr>
              <a:t>Superar las barreras que se presentan en una circunstancia determinada e impiden que la persona con discapacidad pueda ejercer plenamente sus derechos</a:t>
            </a:r>
          </a:p>
        </p:txBody>
      </p:sp>
      <p:sp>
        <p:nvSpPr>
          <p:cNvPr id="14" name="CuadroTexto 13"/>
          <p:cNvSpPr txBox="1"/>
          <p:nvPr/>
        </p:nvSpPr>
        <p:spPr>
          <a:xfrm>
            <a:off x="7999412" y="2185412"/>
            <a:ext cx="3206839" cy="369332"/>
          </a:xfrm>
          <a:prstGeom prst="rect">
            <a:avLst/>
          </a:prstGeom>
          <a:noFill/>
        </p:spPr>
        <p:txBody>
          <a:bodyPr wrap="square" rtlCol="0">
            <a:spAutoFit/>
          </a:bodyPr>
          <a:lstStyle/>
          <a:p>
            <a:r>
              <a:rPr lang="es-CO" b="1" dirty="0">
                <a:latin typeface="Arial" panose="020B0604020202020204" pitchFamily="34" charset="0"/>
                <a:cs typeface="Arial" panose="020B0604020202020204" pitchFamily="34" charset="0"/>
              </a:rPr>
              <a:t>¿Cuáles se pueden aplicar?</a:t>
            </a:r>
          </a:p>
        </p:txBody>
      </p:sp>
      <p:sp>
        <p:nvSpPr>
          <p:cNvPr id="15" name="Rectángulo redondeado 14"/>
          <p:cNvSpPr/>
          <p:nvPr/>
        </p:nvSpPr>
        <p:spPr>
          <a:xfrm>
            <a:off x="7906040" y="2892347"/>
            <a:ext cx="3387143" cy="3584653"/>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Intérprete de LSC o medios alternativos de comunicación.</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Lugar adecuado, accesible, cómodo, libre de distracciones.</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Materiales informativos acerca de trámites y servicios que sean de fácil lectura y en Braille.</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Dedicar más tiempo en la atención.</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Lenguaje menos técnico.</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Flexibilidad en los horarios.</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Pausas en la atención.</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Ingreso de animales de apoyo.</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Flexibilizar los trámites.</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Colaboración para adelantar tareas (formularios).</a:t>
            </a:r>
          </a:p>
        </p:txBody>
      </p:sp>
    </p:spTree>
    <p:extLst>
      <p:ext uri="{BB962C8B-B14F-4D97-AF65-F5344CB8AC3E}">
        <p14:creationId xmlns:p14="http://schemas.microsoft.com/office/powerpoint/2010/main" val="427309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dirty="0">
                <a:solidFill>
                  <a:schemeClr val="bg1"/>
                </a:solidFill>
                <a:latin typeface="Helvetica" pitchFamily="2" charset="0"/>
              </a:rPr>
              <a:t>www.---------------.gov.co</a:t>
            </a:r>
          </a:p>
        </p:txBody>
      </p:sp>
      <p:sp>
        <p:nvSpPr>
          <p:cNvPr id="5" name="CuadroTexto 4"/>
          <p:cNvSpPr txBox="1"/>
          <p:nvPr/>
        </p:nvSpPr>
        <p:spPr>
          <a:xfrm>
            <a:off x="4314423" y="816374"/>
            <a:ext cx="3542770" cy="461665"/>
          </a:xfrm>
          <a:prstGeom prst="rect">
            <a:avLst/>
          </a:prstGeom>
          <a:noFill/>
        </p:spPr>
        <p:txBody>
          <a:bodyPr wrap="square" rtlCol="0">
            <a:spAutoFit/>
          </a:bodyPr>
          <a:lstStyle/>
          <a:p>
            <a:pPr algn="ctr"/>
            <a:r>
              <a:rPr lang="es-CO" sz="2400" b="1" dirty="0">
                <a:latin typeface="Arial" panose="020B0604020202020204" pitchFamily="34" charset="0"/>
                <a:cs typeface="Arial" panose="020B0604020202020204" pitchFamily="34" charset="0"/>
              </a:rPr>
              <a:t>4. Audiencia Privada</a:t>
            </a:r>
          </a:p>
        </p:txBody>
      </p:sp>
      <p:sp>
        <p:nvSpPr>
          <p:cNvPr id="7" name="CuadroTexto 6"/>
          <p:cNvSpPr txBox="1"/>
          <p:nvPr/>
        </p:nvSpPr>
        <p:spPr>
          <a:xfrm>
            <a:off x="207554" y="1832956"/>
            <a:ext cx="2562896"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Verificar</a:t>
            </a:r>
          </a:p>
        </p:txBody>
      </p:sp>
      <p:sp>
        <p:nvSpPr>
          <p:cNvPr id="8" name="Recortar rectángulo de esquina sencilla 7"/>
          <p:cNvSpPr/>
          <p:nvPr/>
        </p:nvSpPr>
        <p:spPr>
          <a:xfrm>
            <a:off x="412226" y="2850425"/>
            <a:ext cx="2153553" cy="3509432"/>
          </a:xfrm>
          <a:prstGeom prst="snip1Rect">
            <a:avLst/>
          </a:prstGeom>
          <a:gradFill flip="none" rotWithShape="1">
            <a:gsLst>
              <a:gs pos="0">
                <a:srgbClr val="437962">
                  <a:shade val="30000"/>
                  <a:satMod val="115000"/>
                </a:srgbClr>
              </a:gs>
              <a:gs pos="50000">
                <a:srgbClr val="437962">
                  <a:shade val="67500"/>
                  <a:satMod val="115000"/>
                </a:srgbClr>
              </a:gs>
              <a:gs pos="100000">
                <a:srgbClr val="437962">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Es </a:t>
            </a:r>
            <a:r>
              <a:rPr lang="es-CO" sz="1200" b="1" u="sng" dirty="0">
                <a:latin typeface="Arial" panose="020B0604020202020204" pitchFamily="34" charset="0"/>
                <a:cs typeface="Arial" panose="020B0604020202020204" pitchFamily="34" charset="0"/>
              </a:rPr>
              <a:t>voluntad</a:t>
            </a:r>
            <a:r>
              <a:rPr lang="es-CO" sz="1200" dirty="0">
                <a:latin typeface="Arial" panose="020B0604020202020204" pitchFamily="34" charset="0"/>
                <a:cs typeface="Arial" panose="020B0604020202020204" pitchFamily="34" charset="0"/>
              </a:rPr>
              <a:t> de la persona con discapacidad suscribir el acuerdo de apoyo.</a:t>
            </a:r>
          </a:p>
          <a:p>
            <a:pPr algn="just"/>
            <a:endParaRPr lang="es-CO" sz="1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La persona con discapacidad dio signos inequívocos de comprender el trámite.</a:t>
            </a:r>
          </a:p>
          <a:p>
            <a:pPr algn="just"/>
            <a:endParaRPr lang="es-CO" sz="1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Expresión libre de su voluntad de adelantar el trámite, exenta de violencia, error, engaño o manipulación</a:t>
            </a:r>
          </a:p>
        </p:txBody>
      </p:sp>
      <p:sp>
        <p:nvSpPr>
          <p:cNvPr id="9" name="CuadroTexto 8"/>
          <p:cNvSpPr txBox="1"/>
          <p:nvPr/>
        </p:nvSpPr>
        <p:spPr>
          <a:xfrm>
            <a:off x="3148977" y="1832956"/>
            <a:ext cx="1986236"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Tener en Cuenta</a:t>
            </a:r>
          </a:p>
        </p:txBody>
      </p:sp>
      <p:sp>
        <p:nvSpPr>
          <p:cNvPr id="10" name="Recortar rectángulo de esquina sencilla 9"/>
          <p:cNvSpPr/>
          <p:nvPr/>
        </p:nvSpPr>
        <p:spPr>
          <a:xfrm>
            <a:off x="3027351" y="2850425"/>
            <a:ext cx="2229489" cy="3509432"/>
          </a:xfrm>
          <a:prstGeom prst="snip1Rect">
            <a:avLst/>
          </a:prstGeom>
          <a:gradFill flip="none" rotWithShape="1">
            <a:gsLst>
              <a:gs pos="0">
                <a:srgbClr val="437962">
                  <a:shade val="30000"/>
                  <a:satMod val="115000"/>
                </a:srgbClr>
              </a:gs>
              <a:gs pos="50000">
                <a:srgbClr val="437962">
                  <a:shade val="67500"/>
                  <a:satMod val="115000"/>
                </a:srgbClr>
              </a:gs>
              <a:gs pos="100000">
                <a:srgbClr val="437962">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CO" sz="1200" b="1" u="sng" dirty="0">
                <a:latin typeface="Arial" panose="020B0604020202020204" pitchFamily="34" charset="0"/>
                <a:cs typeface="Arial" panose="020B0604020202020204" pitchFamily="34" charset="0"/>
              </a:rPr>
              <a:t>Ajustes razonables.</a:t>
            </a:r>
          </a:p>
          <a:p>
            <a:pPr marL="285750"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Concéntrese en la persona.</a:t>
            </a:r>
          </a:p>
          <a:p>
            <a:pPr marL="285750"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Ambiente tranquilo.</a:t>
            </a:r>
          </a:p>
          <a:p>
            <a:pPr marL="285750"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Dirigirse a la </a:t>
            </a:r>
            <a:r>
              <a:rPr lang="es-CO" sz="1200" dirty="0" err="1">
                <a:latin typeface="Arial" panose="020B0604020202020204" pitchFamily="34" charset="0"/>
                <a:cs typeface="Arial" panose="020B0604020202020204" pitchFamily="34" charset="0"/>
              </a:rPr>
              <a:t>PcD</a:t>
            </a:r>
            <a:r>
              <a:rPr lang="es-CO" sz="1200"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Lenguaje claro, sencillo.</a:t>
            </a:r>
          </a:p>
          <a:p>
            <a:pPr marL="285750"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Posición elementos informativos.</a:t>
            </a:r>
          </a:p>
          <a:p>
            <a:pPr marL="285750"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Hablar con naturalidad.</a:t>
            </a:r>
          </a:p>
          <a:p>
            <a:pPr marL="285750"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Trato amable, respetuoso.</a:t>
            </a:r>
          </a:p>
          <a:p>
            <a:pPr marL="285750"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Dar tiempo para responder.</a:t>
            </a:r>
          </a:p>
          <a:p>
            <a:pPr marL="285750"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Generar confianza.</a:t>
            </a:r>
          </a:p>
          <a:p>
            <a:pPr marL="285750"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Pedir aclaraciones.</a:t>
            </a:r>
          </a:p>
        </p:txBody>
      </p:sp>
      <p:sp>
        <p:nvSpPr>
          <p:cNvPr id="11" name="CuadroTexto 10"/>
          <p:cNvSpPr txBox="1"/>
          <p:nvPr/>
        </p:nvSpPr>
        <p:spPr>
          <a:xfrm>
            <a:off x="6561689" y="1849991"/>
            <a:ext cx="1820920"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Qué preguntar</a:t>
            </a:r>
          </a:p>
        </p:txBody>
      </p:sp>
      <p:sp>
        <p:nvSpPr>
          <p:cNvPr id="12" name="Recortar rectángulo de esquina sencilla 11"/>
          <p:cNvSpPr/>
          <p:nvPr/>
        </p:nvSpPr>
        <p:spPr>
          <a:xfrm>
            <a:off x="5718412" y="2387397"/>
            <a:ext cx="3507475" cy="4192905"/>
          </a:xfrm>
          <a:prstGeom prst="snip1Rect">
            <a:avLst/>
          </a:prstGeom>
          <a:gradFill flip="none" rotWithShape="1">
            <a:gsLst>
              <a:gs pos="0">
                <a:srgbClr val="437962">
                  <a:shade val="30000"/>
                  <a:satMod val="115000"/>
                </a:srgbClr>
              </a:gs>
              <a:gs pos="50000">
                <a:srgbClr val="437962">
                  <a:shade val="67500"/>
                  <a:satMod val="115000"/>
                </a:srgbClr>
              </a:gs>
              <a:gs pos="100000">
                <a:srgbClr val="437962">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just">
              <a:buAutoNum type="arabicPeriod"/>
            </a:pPr>
            <a:r>
              <a:rPr lang="es-CO" sz="1200" dirty="0">
                <a:latin typeface="Arial" panose="020B0604020202020204" pitchFamily="34" charset="0"/>
                <a:cs typeface="Arial" panose="020B0604020202020204" pitchFamily="34" charset="0"/>
              </a:rPr>
              <a:t>Claridad sobre el trámite.</a:t>
            </a:r>
          </a:p>
          <a:p>
            <a:pPr algn="just"/>
            <a:endParaRPr lang="es-CO"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s-CO" sz="1200" dirty="0">
                <a:latin typeface="Arial" panose="020B0604020202020204" pitchFamily="34" charset="0"/>
                <a:cs typeface="Arial" panose="020B0604020202020204" pitchFamily="34" charset="0"/>
              </a:rPr>
              <a:t>¿Algo no quedó claro?</a:t>
            </a:r>
          </a:p>
          <a:p>
            <a:pPr marL="171450" indent="-171450">
              <a:buFont typeface="Arial" panose="020B0604020202020204" pitchFamily="34" charset="0"/>
              <a:buChar char="•"/>
            </a:pPr>
            <a:r>
              <a:rPr lang="es-CO" sz="1200" dirty="0">
                <a:latin typeface="Arial" panose="020B0604020202020204" pitchFamily="34" charset="0"/>
                <a:cs typeface="Arial" panose="020B0604020202020204" pitchFamily="34" charset="0"/>
              </a:rPr>
              <a:t>¿Tiene alguna pregunta?</a:t>
            </a:r>
          </a:p>
          <a:p>
            <a:pPr marL="171450" indent="-171450">
              <a:buFont typeface="Arial" panose="020B0604020202020204" pitchFamily="34" charset="0"/>
              <a:buChar char="•"/>
            </a:pPr>
            <a:r>
              <a:rPr lang="es-CO" sz="1200" dirty="0">
                <a:latin typeface="Arial" panose="020B0604020202020204" pitchFamily="34" charset="0"/>
                <a:cs typeface="Arial" panose="020B0604020202020204" pitchFamily="34" charset="0"/>
              </a:rPr>
              <a:t>¿Hay algún concepto en el que debamos profundizar?</a:t>
            </a:r>
          </a:p>
          <a:p>
            <a:pPr marL="171450" indent="-171450">
              <a:buFont typeface="Arial" panose="020B0604020202020204" pitchFamily="34" charset="0"/>
              <a:buChar char="•"/>
            </a:pPr>
            <a:r>
              <a:rPr lang="es-CO" sz="1200" dirty="0">
                <a:latin typeface="Arial" panose="020B0604020202020204" pitchFamily="34" charset="0"/>
                <a:cs typeface="Arial" panose="020B0604020202020204" pitchFamily="34" charset="0"/>
              </a:rPr>
              <a:t>¿Requiere algún ajuste?</a:t>
            </a:r>
          </a:p>
          <a:p>
            <a:endParaRPr lang="es-CO" sz="1200" dirty="0">
              <a:latin typeface="Arial" panose="020B0604020202020204" pitchFamily="34" charset="0"/>
              <a:cs typeface="Arial" panose="020B0604020202020204" pitchFamily="34" charset="0"/>
            </a:endParaRPr>
          </a:p>
          <a:p>
            <a:pPr marL="228600" indent="-228600">
              <a:buAutoNum type="arabicPeriod" startAt="2"/>
            </a:pPr>
            <a:r>
              <a:rPr lang="es-CO" sz="1200" dirty="0">
                <a:latin typeface="Arial" panose="020B0604020202020204" pitchFamily="34" charset="0"/>
                <a:cs typeface="Arial" panose="020B0604020202020204" pitchFamily="34" charset="0"/>
              </a:rPr>
              <a:t>Verificar libre voluntad.</a:t>
            </a:r>
          </a:p>
          <a:p>
            <a:pPr marL="228600" indent="-228600">
              <a:buAutoNum type="arabicPeriod" startAt="2"/>
            </a:pPr>
            <a:endParaRPr lang="es-CO"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s-CO" sz="1200" dirty="0">
                <a:latin typeface="Arial" panose="020B0604020202020204" pitchFamily="34" charset="0"/>
                <a:cs typeface="Arial" panose="020B0604020202020204" pitchFamily="34" charset="0"/>
              </a:rPr>
              <a:t>¿Qué hace usted cotidianamente?</a:t>
            </a:r>
          </a:p>
          <a:p>
            <a:pPr marL="171450" indent="-171450">
              <a:buFont typeface="Arial" panose="020B0604020202020204" pitchFamily="34" charset="0"/>
              <a:buChar char="•"/>
            </a:pPr>
            <a:r>
              <a:rPr lang="es-CO" sz="1200" dirty="0">
                <a:latin typeface="Arial" panose="020B0604020202020204" pitchFamily="34" charset="0"/>
                <a:cs typeface="Arial" panose="020B0604020202020204" pitchFamily="34" charset="0"/>
              </a:rPr>
              <a:t>¿Qué decisiones toma en un día común y corriente?</a:t>
            </a:r>
          </a:p>
          <a:p>
            <a:pPr marL="171450" indent="-171450">
              <a:buFont typeface="Arial" panose="020B0604020202020204" pitchFamily="34" charset="0"/>
              <a:buChar char="•"/>
            </a:pPr>
            <a:r>
              <a:rPr lang="es-CO" sz="1200" dirty="0">
                <a:latin typeface="Arial" panose="020B0604020202020204" pitchFamily="34" charset="0"/>
                <a:cs typeface="Arial" panose="020B0604020202020204" pitchFamily="34" charset="0"/>
              </a:rPr>
              <a:t>¿De qué se tratan esas decisiones?</a:t>
            </a:r>
          </a:p>
          <a:p>
            <a:pPr marL="171450" indent="-171450">
              <a:buFont typeface="Arial" panose="020B0604020202020204" pitchFamily="34" charset="0"/>
              <a:buChar char="•"/>
            </a:pPr>
            <a:r>
              <a:rPr lang="es-CO" sz="1200" dirty="0">
                <a:latin typeface="Arial" panose="020B0604020202020204" pitchFamily="34" charset="0"/>
                <a:cs typeface="Arial" panose="020B0604020202020204" pitchFamily="34" charset="0"/>
              </a:rPr>
              <a:t>¿Qué decisiones toma de vez en cuando?</a:t>
            </a:r>
          </a:p>
          <a:p>
            <a:pPr marL="171450" indent="-171450">
              <a:buFont typeface="Arial" panose="020B0604020202020204" pitchFamily="34" charset="0"/>
              <a:buChar char="•"/>
            </a:pPr>
            <a:r>
              <a:rPr lang="es-CO" sz="1200" dirty="0">
                <a:latin typeface="Arial" panose="020B0604020202020204" pitchFamily="34" charset="0"/>
                <a:cs typeface="Arial" panose="020B0604020202020204" pitchFamily="34" charset="0"/>
              </a:rPr>
              <a:t>¿De qué se tratan esas decisiones?</a:t>
            </a:r>
          </a:p>
          <a:p>
            <a:pPr marL="171450" indent="-171450">
              <a:buFont typeface="Arial" panose="020B0604020202020204" pitchFamily="34" charset="0"/>
              <a:buChar char="•"/>
            </a:pPr>
            <a:r>
              <a:rPr lang="es-CO" sz="1200" dirty="0">
                <a:latin typeface="Arial" panose="020B0604020202020204" pitchFamily="34" charset="0"/>
                <a:cs typeface="Arial" panose="020B0604020202020204" pitchFamily="34" charset="0"/>
              </a:rPr>
              <a:t>¿Viene usted por decisión propia?</a:t>
            </a:r>
          </a:p>
          <a:p>
            <a:pPr marL="171450" indent="-171450">
              <a:buFont typeface="Arial" panose="020B0604020202020204" pitchFamily="34" charset="0"/>
              <a:buChar char="•"/>
            </a:pPr>
            <a:r>
              <a:rPr lang="es-CO" sz="1200" dirty="0">
                <a:latin typeface="Arial" panose="020B0604020202020204" pitchFamily="34" charset="0"/>
                <a:cs typeface="Arial" panose="020B0604020202020204" pitchFamily="34" charset="0"/>
              </a:rPr>
              <a:t>¿Alguna persona le dijo que viniera?</a:t>
            </a:r>
          </a:p>
          <a:p>
            <a:pPr marL="171450" indent="-171450">
              <a:buFont typeface="Arial" panose="020B0604020202020204" pitchFamily="34" charset="0"/>
              <a:buChar char="•"/>
            </a:pPr>
            <a:r>
              <a:rPr lang="es-CO" sz="1200" dirty="0">
                <a:latin typeface="Arial" panose="020B0604020202020204" pitchFamily="34" charset="0"/>
                <a:cs typeface="Arial" panose="020B0604020202020204" pitchFamily="34" charset="0"/>
              </a:rPr>
              <a:t>¿Sabe en qué consiste este trámite?</a:t>
            </a:r>
          </a:p>
          <a:p>
            <a:pPr marL="171450" indent="-171450">
              <a:buFont typeface="Arial" panose="020B0604020202020204" pitchFamily="34" charset="0"/>
              <a:buChar char="•"/>
            </a:pPr>
            <a:r>
              <a:rPr lang="es-CO" sz="1200" dirty="0">
                <a:latin typeface="Arial" panose="020B0604020202020204" pitchFamily="34" charset="0"/>
                <a:cs typeface="Arial" panose="020B0604020202020204" pitchFamily="34" charset="0"/>
              </a:rPr>
              <a:t>¿Por qué quisiera tener una persona que fuera su apoyo?</a:t>
            </a:r>
          </a:p>
          <a:p>
            <a:pPr marL="171450" indent="-171450">
              <a:buFont typeface="Arial" panose="020B0604020202020204" pitchFamily="34" charset="0"/>
              <a:buChar char="•"/>
            </a:pPr>
            <a:r>
              <a:rPr lang="es-CO" sz="1200" dirty="0">
                <a:latin typeface="Arial" panose="020B0604020202020204" pitchFamily="34" charset="0"/>
                <a:cs typeface="Arial" panose="020B0604020202020204" pitchFamily="34" charset="0"/>
              </a:rPr>
              <a:t>¿Qué desea usted hacer?</a:t>
            </a:r>
            <a:r>
              <a:rPr lang="es-CO" sz="1200" dirty="0"/>
              <a:t> </a:t>
            </a:r>
            <a:endParaRPr lang="es-CO"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s-CO" sz="1200" dirty="0">
              <a:latin typeface="Arial" panose="020B0604020202020204" pitchFamily="34" charset="0"/>
              <a:cs typeface="Arial" panose="020B0604020202020204" pitchFamily="34" charset="0"/>
            </a:endParaRPr>
          </a:p>
        </p:txBody>
      </p:sp>
      <p:sp>
        <p:nvSpPr>
          <p:cNvPr id="13" name="CuadroTexto 12"/>
          <p:cNvSpPr txBox="1"/>
          <p:nvPr/>
        </p:nvSpPr>
        <p:spPr>
          <a:xfrm>
            <a:off x="9966757" y="1741066"/>
            <a:ext cx="1569492" cy="646331"/>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Ausencia de voluntad</a:t>
            </a:r>
          </a:p>
        </p:txBody>
      </p:sp>
      <p:sp>
        <p:nvSpPr>
          <p:cNvPr id="14" name="Recortar rectángulo de esquina sencilla 13"/>
          <p:cNvSpPr/>
          <p:nvPr/>
        </p:nvSpPr>
        <p:spPr>
          <a:xfrm>
            <a:off x="9636759" y="2828036"/>
            <a:ext cx="2229489" cy="3531822"/>
          </a:xfrm>
          <a:prstGeom prst="snip1Rect">
            <a:avLst/>
          </a:prstGeom>
          <a:gradFill flip="none" rotWithShape="1">
            <a:gsLst>
              <a:gs pos="0">
                <a:srgbClr val="437962">
                  <a:shade val="30000"/>
                  <a:satMod val="115000"/>
                </a:srgbClr>
              </a:gs>
              <a:gs pos="50000">
                <a:srgbClr val="437962">
                  <a:shade val="67500"/>
                  <a:satMod val="115000"/>
                </a:srgbClr>
              </a:gs>
              <a:gs pos="100000">
                <a:srgbClr val="437962">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La persona con discapacidad no comprende el trámite o no acude al mismo voluntariamente o está siendo objeto de violencia, error, engaño o manipulación.</a:t>
            </a:r>
          </a:p>
          <a:p>
            <a:pPr algn="just"/>
            <a:endParaRPr lang="es-CO" sz="1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Se indica en la constancia de la Audiencia Privada.</a:t>
            </a:r>
          </a:p>
          <a:p>
            <a:pPr marL="285750" indent="-285750" algn="just">
              <a:buFont typeface="Arial" panose="020B0604020202020204" pitchFamily="34" charset="0"/>
              <a:buChar char="•"/>
            </a:pPr>
            <a:endParaRPr lang="es-CO" sz="1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Proceso de adjudicación judicial de apoyos.</a:t>
            </a:r>
          </a:p>
        </p:txBody>
      </p:sp>
    </p:spTree>
    <p:extLst>
      <p:ext uri="{BB962C8B-B14F-4D97-AF65-F5344CB8AC3E}">
        <p14:creationId xmlns:p14="http://schemas.microsoft.com/office/powerpoint/2010/main" val="4267385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dirty="0">
                <a:solidFill>
                  <a:schemeClr val="bg1"/>
                </a:solidFill>
                <a:latin typeface="Helvetica" pitchFamily="2" charset="0"/>
              </a:rPr>
              <a:t>www.---------------.gov.co</a:t>
            </a:r>
          </a:p>
        </p:txBody>
      </p:sp>
      <p:sp>
        <p:nvSpPr>
          <p:cNvPr id="5" name="CuadroTexto 4"/>
          <p:cNvSpPr txBox="1"/>
          <p:nvPr/>
        </p:nvSpPr>
        <p:spPr>
          <a:xfrm>
            <a:off x="2651975" y="949249"/>
            <a:ext cx="6947637" cy="830997"/>
          </a:xfrm>
          <a:prstGeom prst="rect">
            <a:avLst/>
          </a:prstGeom>
          <a:noFill/>
        </p:spPr>
        <p:txBody>
          <a:bodyPr wrap="square" rtlCol="0">
            <a:spAutoFit/>
          </a:bodyPr>
          <a:lstStyle/>
          <a:p>
            <a:pPr algn="ctr"/>
            <a:r>
              <a:rPr lang="es-CO" sz="2400" b="1" dirty="0">
                <a:latin typeface="Arial" panose="020B0604020202020204" pitchFamily="34" charset="0"/>
                <a:cs typeface="Arial" panose="020B0604020202020204" pitchFamily="34" charset="0"/>
              </a:rPr>
              <a:t>Valoración de apoyos en el trámite de Acuerdos de Apoyos</a:t>
            </a:r>
          </a:p>
        </p:txBody>
      </p:sp>
      <p:sp>
        <p:nvSpPr>
          <p:cNvPr id="7" name="CuadroTexto 6"/>
          <p:cNvSpPr txBox="1"/>
          <p:nvPr/>
        </p:nvSpPr>
        <p:spPr>
          <a:xfrm>
            <a:off x="955343" y="2429301"/>
            <a:ext cx="3016156" cy="523220"/>
          </a:xfrm>
          <a:prstGeom prst="rect">
            <a:avLst/>
          </a:prstGeom>
          <a:noFill/>
        </p:spPr>
        <p:txBody>
          <a:bodyPr wrap="square" rtlCol="0">
            <a:spAutoFit/>
          </a:bodyPr>
          <a:lstStyle/>
          <a:p>
            <a:pPr algn="ctr"/>
            <a:r>
              <a:rPr lang="es-CO" sz="1400" b="1" dirty="0">
                <a:latin typeface="Arial" panose="020B0604020202020204" pitchFamily="34" charset="0"/>
                <a:cs typeface="Arial" panose="020B0604020202020204" pitchFamily="34" charset="0"/>
              </a:rPr>
              <a:t>¿Qué es la valoración de apoyos?</a:t>
            </a:r>
          </a:p>
        </p:txBody>
      </p:sp>
      <p:sp>
        <p:nvSpPr>
          <p:cNvPr id="8" name="Redondear rectángulo de esquina sencilla 7"/>
          <p:cNvSpPr/>
          <p:nvPr/>
        </p:nvSpPr>
        <p:spPr>
          <a:xfrm>
            <a:off x="1238877" y="3350955"/>
            <a:ext cx="2449087" cy="2412027"/>
          </a:xfrm>
          <a:prstGeom prst="round1Rect">
            <a:avLst/>
          </a:prstGeom>
          <a:gradFill flip="none" rotWithShape="1">
            <a:gsLst>
              <a:gs pos="0">
                <a:srgbClr val="A7480D">
                  <a:shade val="30000"/>
                  <a:satMod val="115000"/>
                </a:srgbClr>
              </a:gs>
              <a:gs pos="50000">
                <a:srgbClr val="A7480D">
                  <a:shade val="67500"/>
                  <a:satMod val="115000"/>
                </a:srgbClr>
              </a:gs>
              <a:gs pos="100000">
                <a:srgbClr val="A7480D">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dirty="0">
                <a:latin typeface="Arial" panose="020B0604020202020204" pitchFamily="34" charset="0"/>
                <a:cs typeface="Arial" panose="020B0604020202020204" pitchFamily="34" charset="0"/>
              </a:rPr>
              <a:t>Proceso que se realiza, con base en estándares técnicos, que tiene como finalidad determinar cuáles son los apoyos formales que requiere una persona para tomar decisiones relacionadas con el ejercicio de su capacidad legal</a:t>
            </a:r>
          </a:p>
        </p:txBody>
      </p:sp>
      <p:sp>
        <p:nvSpPr>
          <p:cNvPr id="9" name="CuadroTexto 8"/>
          <p:cNvSpPr txBox="1"/>
          <p:nvPr/>
        </p:nvSpPr>
        <p:spPr>
          <a:xfrm>
            <a:off x="5124336" y="2521634"/>
            <a:ext cx="2325462" cy="338554"/>
          </a:xfrm>
          <a:prstGeom prst="rect">
            <a:avLst/>
          </a:prstGeom>
          <a:noFill/>
        </p:spPr>
        <p:txBody>
          <a:bodyPr wrap="square" rtlCol="0">
            <a:spAutoFit/>
          </a:bodyPr>
          <a:lstStyle/>
          <a:p>
            <a:pPr algn="ctr"/>
            <a:r>
              <a:rPr lang="es-CO" sz="1600" b="1" dirty="0">
                <a:latin typeface="Arial" panose="020B0604020202020204" pitchFamily="34" charset="0"/>
                <a:cs typeface="Arial" panose="020B0604020202020204" pitchFamily="34" charset="0"/>
              </a:rPr>
              <a:t>¿Quién la hace?</a:t>
            </a:r>
          </a:p>
        </p:txBody>
      </p:sp>
      <p:sp>
        <p:nvSpPr>
          <p:cNvPr id="10" name="Redondear rectángulo de esquina sencilla 9"/>
          <p:cNvSpPr/>
          <p:nvPr/>
        </p:nvSpPr>
        <p:spPr>
          <a:xfrm>
            <a:off x="5062524" y="3350955"/>
            <a:ext cx="2449087" cy="2412027"/>
          </a:xfrm>
          <a:prstGeom prst="round1Rect">
            <a:avLst/>
          </a:prstGeom>
          <a:gradFill flip="none" rotWithShape="1">
            <a:gsLst>
              <a:gs pos="0">
                <a:srgbClr val="A7480D">
                  <a:shade val="30000"/>
                  <a:satMod val="115000"/>
                </a:srgbClr>
              </a:gs>
              <a:gs pos="50000">
                <a:srgbClr val="A7480D">
                  <a:shade val="67500"/>
                  <a:satMod val="115000"/>
                </a:srgbClr>
              </a:gs>
              <a:gs pos="100000">
                <a:srgbClr val="A7480D">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Entes públicos:</a:t>
            </a:r>
          </a:p>
          <a:p>
            <a:pPr algn="just"/>
            <a:endParaRPr lang="es-CO" sz="1400" dirty="0">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r>
              <a:rPr lang="es-CO" sz="1400" dirty="0">
                <a:latin typeface="Arial" panose="020B0604020202020204" pitchFamily="34" charset="0"/>
                <a:cs typeface="Arial" panose="020B0604020202020204" pitchFamily="34" charset="0"/>
              </a:rPr>
              <a:t>Defensoría del Pueblo.</a:t>
            </a:r>
          </a:p>
          <a:p>
            <a:pPr marL="285750" indent="-285750" algn="just">
              <a:buFont typeface="Courier New" panose="02070309020205020404" pitchFamily="49" charset="0"/>
              <a:buChar char="o"/>
            </a:pPr>
            <a:r>
              <a:rPr lang="es-CO" sz="1400" dirty="0">
                <a:latin typeface="Arial" panose="020B0604020202020204" pitchFamily="34" charset="0"/>
                <a:cs typeface="Arial" panose="020B0604020202020204" pitchFamily="34" charset="0"/>
              </a:rPr>
              <a:t>Personerías.</a:t>
            </a:r>
          </a:p>
          <a:p>
            <a:pPr marL="285750" indent="-285750" algn="just">
              <a:buFont typeface="Courier New" panose="02070309020205020404" pitchFamily="49" charset="0"/>
              <a:buChar char="o"/>
            </a:pPr>
            <a:r>
              <a:rPr lang="es-CO" sz="1400" dirty="0">
                <a:latin typeface="Arial" panose="020B0604020202020204" pitchFamily="34" charset="0"/>
                <a:cs typeface="Arial" panose="020B0604020202020204" pitchFamily="34" charset="0"/>
              </a:rPr>
              <a:t>Gobernaciones.</a:t>
            </a:r>
          </a:p>
          <a:p>
            <a:pPr marL="285750" indent="-285750" algn="just">
              <a:buFont typeface="Courier New" panose="02070309020205020404" pitchFamily="49" charset="0"/>
              <a:buChar char="o"/>
            </a:pPr>
            <a:r>
              <a:rPr lang="es-CO" sz="1400" dirty="0">
                <a:latin typeface="Arial" panose="020B0604020202020204" pitchFamily="34" charset="0"/>
                <a:cs typeface="Arial" panose="020B0604020202020204" pitchFamily="34" charset="0"/>
              </a:rPr>
              <a:t>Alcaldías distritales.</a:t>
            </a:r>
          </a:p>
          <a:p>
            <a:pPr marL="285750" indent="-285750" algn="just">
              <a:buFont typeface="Courier New" panose="02070309020205020404" pitchFamily="49" charset="0"/>
              <a:buChar char="o"/>
            </a:pPr>
            <a:endParaRPr lang="es-CO"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Entes privados.</a:t>
            </a:r>
          </a:p>
        </p:txBody>
      </p:sp>
      <p:sp>
        <p:nvSpPr>
          <p:cNvPr id="11" name="CuadroTexto 10"/>
          <p:cNvSpPr txBox="1"/>
          <p:nvPr/>
        </p:nvSpPr>
        <p:spPr>
          <a:xfrm>
            <a:off x="9102745" y="2533350"/>
            <a:ext cx="1992573"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¿Es obligatoria?</a:t>
            </a:r>
          </a:p>
        </p:txBody>
      </p:sp>
      <p:sp>
        <p:nvSpPr>
          <p:cNvPr id="12" name="Redondear rectángulo de esquina sencilla 11"/>
          <p:cNvSpPr/>
          <p:nvPr/>
        </p:nvSpPr>
        <p:spPr>
          <a:xfrm>
            <a:off x="8902781" y="3350955"/>
            <a:ext cx="2449087" cy="2412027"/>
          </a:xfrm>
          <a:prstGeom prst="round1Rect">
            <a:avLst/>
          </a:prstGeom>
          <a:gradFill flip="none" rotWithShape="1">
            <a:gsLst>
              <a:gs pos="0">
                <a:srgbClr val="A7480D">
                  <a:shade val="30000"/>
                  <a:satMod val="115000"/>
                </a:srgbClr>
              </a:gs>
              <a:gs pos="50000">
                <a:srgbClr val="A7480D">
                  <a:shade val="67500"/>
                  <a:satMod val="115000"/>
                </a:srgbClr>
              </a:gs>
              <a:gs pos="100000">
                <a:srgbClr val="A7480D">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dirty="0">
                <a:latin typeface="Arial" panose="020B0604020202020204" pitchFamily="34" charset="0"/>
                <a:cs typeface="Arial" panose="020B0604020202020204" pitchFamily="34" charset="0"/>
              </a:rPr>
              <a:t>No. Manifestación de la voluntad de la persona con discapacidad.</a:t>
            </a:r>
          </a:p>
          <a:p>
            <a:pPr algn="just"/>
            <a:endParaRPr lang="es-CO" sz="1400" dirty="0">
              <a:latin typeface="Arial" panose="020B0604020202020204" pitchFamily="34" charset="0"/>
              <a:cs typeface="Arial" panose="020B0604020202020204" pitchFamily="34" charset="0"/>
            </a:endParaRPr>
          </a:p>
          <a:p>
            <a:pPr algn="just"/>
            <a:r>
              <a:rPr lang="es-CO" sz="1400" dirty="0">
                <a:latin typeface="Arial" panose="020B0604020202020204" pitchFamily="34" charset="0"/>
                <a:cs typeface="Arial" panose="020B0604020202020204" pitchFamily="34" charset="0"/>
              </a:rPr>
              <a:t>Se tiene en cuenta para identificar ajustes razonables en el trámite.</a:t>
            </a:r>
          </a:p>
        </p:txBody>
      </p:sp>
    </p:spTree>
    <p:extLst>
      <p:ext uri="{BB962C8B-B14F-4D97-AF65-F5344CB8AC3E}">
        <p14:creationId xmlns:p14="http://schemas.microsoft.com/office/powerpoint/2010/main" val="316631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dirty="0">
                <a:solidFill>
                  <a:schemeClr val="bg1"/>
                </a:solidFill>
                <a:latin typeface="Helvetica" pitchFamily="2" charset="0"/>
              </a:rPr>
              <a:t>www.---------------.gov.co</a:t>
            </a:r>
          </a:p>
        </p:txBody>
      </p:sp>
      <p:sp>
        <p:nvSpPr>
          <p:cNvPr id="7" name="CuadroTexto 6"/>
          <p:cNvSpPr txBox="1"/>
          <p:nvPr/>
        </p:nvSpPr>
        <p:spPr>
          <a:xfrm>
            <a:off x="2872510" y="953209"/>
            <a:ext cx="6446979" cy="830997"/>
          </a:xfrm>
          <a:prstGeom prst="rect">
            <a:avLst/>
          </a:prstGeom>
          <a:noFill/>
        </p:spPr>
        <p:txBody>
          <a:bodyPr wrap="square" rtlCol="0">
            <a:spAutoFit/>
          </a:bodyPr>
          <a:lstStyle/>
          <a:p>
            <a:pPr algn="ctr"/>
            <a:r>
              <a:rPr lang="es-CO" sz="2400" b="1" dirty="0">
                <a:latin typeface="Arial" panose="020B0604020202020204" pitchFamily="34" charset="0"/>
                <a:cs typeface="Arial" panose="020B0604020202020204" pitchFamily="34" charset="0"/>
              </a:rPr>
              <a:t>5. Audiencia de Suscripción del Acuerdo de Apoyo</a:t>
            </a:r>
          </a:p>
        </p:txBody>
      </p:sp>
      <p:sp>
        <p:nvSpPr>
          <p:cNvPr id="8" name="Rectángulo redondeado 7"/>
          <p:cNvSpPr/>
          <p:nvPr/>
        </p:nvSpPr>
        <p:spPr>
          <a:xfrm>
            <a:off x="3770896" y="2198439"/>
            <a:ext cx="4650206" cy="134225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CO" sz="1400" b="1" dirty="0">
                <a:latin typeface="Arial" panose="020B0604020202020204" pitchFamily="34" charset="0"/>
                <a:cs typeface="Arial" panose="020B0604020202020204" pitchFamily="34" charset="0"/>
              </a:rPr>
              <a:t>Dirige el conciliador (a).</a:t>
            </a:r>
          </a:p>
          <a:p>
            <a:pPr marL="285750" indent="-285750" algn="just">
              <a:buFont typeface="Arial" panose="020B0604020202020204" pitchFamily="34" charset="0"/>
              <a:buChar char="•"/>
            </a:pPr>
            <a:r>
              <a:rPr lang="es-CO" sz="1400" b="1" dirty="0">
                <a:latin typeface="Arial" panose="020B0604020202020204" pitchFamily="34" charset="0"/>
                <a:cs typeface="Arial" panose="020B0604020202020204" pitchFamily="34" charset="0"/>
              </a:rPr>
              <a:t>Explica el acuerdo, obligaciones y consecuencias.</a:t>
            </a:r>
          </a:p>
          <a:p>
            <a:pPr marL="285750" indent="-285750" algn="just">
              <a:buFont typeface="Arial" panose="020B0604020202020204" pitchFamily="34" charset="0"/>
              <a:buChar char="•"/>
            </a:pPr>
            <a:r>
              <a:rPr lang="es-CO" sz="1400" b="1" dirty="0">
                <a:latin typeface="Arial" panose="020B0604020202020204" pitchFamily="34" charset="0"/>
                <a:cs typeface="Arial" panose="020B0604020202020204" pitchFamily="34" charset="0"/>
              </a:rPr>
              <a:t>Verifica cumplimiento de requisitos.</a:t>
            </a:r>
          </a:p>
          <a:p>
            <a:pPr marL="285750" indent="-285750" algn="just">
              <a:buFont typeface="Arial" panose="020B0604020202020204" pitchFamily="34" charset="0"/>
              <a:buChar char="•"/>
            </a:pPr>
            <a:r>
              <a:rPr lang="es-CO" sz="1400" b="1" dirty="0">
                <a:latin typeface="Arial" panose="020B0604020202020204" pitchFamily="34" charset="0"/>
                <a:cs typeface="Arial" panose="020B0604020202020204" pitchFamily="34" charset="0"/>
              </a:rPr>
              <a:t>Inexistencia de causales de inhabilidad.</a:t>
            </a:r>
          </a:p>
          <a:p>
            <a:pPr marL="285750" indent="-285750" algn="just">
              <a:buFont typeface="Arial" panose="020B0604020202020204" pitchFamily="34" charset="0"/>
              <a:buChar char="•"/>
            </a:pPr>
            <a:r>
              <a:rPr lang="es-CO" sz="1400" b="1" dirty="0">
                <a:latin typeface="Arial" panose="020B0604020202020204" pitchFamily="34" charset="0"/>
                <a:cs typeface="Arial" panose="020B0604020202020204" pitchFamily="34" charset="0"/>
              </a:rPr>
              <a:t>Propone salvaguardias.</a:t>
            </a:r>
          </a:p>
        </p:txBody>
      </p:sp>
      <p:sp>
        <p:nvSpPr>
          <p:cNvPr id="10" name="Flecha derecha 9"/>
          <p:cNvSpPr/>
          <p:nvPr/>
        </p:nvSpPr>
        <p:spPr>
          <a:xfrm rot="9158679">
            <a:off x="2701305" y="4100064"/>
            <a:ext cx="978408" cy="30585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Flecha derecha 10"/>
          <p:cNvSpPr/>
          <p:nvPr/>
        </p:nvSpPr>
        <p:spPr>
          <a:xfrm rot="5400000">
            <a:off x="6071902" y="4088294"/>
            <a:ext cx="608440" cy="330954"/>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Flecha derecha 11"/>
          <p:cNvSpPr/>
          <p:nvPr/>
        </p:nvSpPr>
        <p:spPr>
          <a:xfrm rot="2312440">
            <a:off x="8941833" y="4100065"/>
            <a:ext cx="978408" cy="30585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Elipse 12"/>
          <p:cNvSpPr/>
          <p:nvPr/>
        </p:nvSpPr>
        <p:spPr>
          <a:xfrm>
            <a:off x="761206" y="4854054"/>
            <a:ext cx="2429302" cy="124194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latin typeface="Arial" panose="020B0604020202020204" pitchFamily="34" charset="0"/>
                <a:cs typeface="Arial" panose="020B0604020202020204" pitchFamily="34" charset="0"/>
              </a:rPr>
              <a:t>Suscripción del acuerdo de apoyo</a:t>
            </a:r>
          </a:p>
        </p:txBody>
      </p:sp>
      <p:sp>
        <p:nvSpPr>
          <p:cNvPr id="14" name="Elipse 13"/>
          <p:cNvSpPr/>
          <p:nvPr/>
        </p:nvSpPr>
        <p:spPr>
          <a:xfrm>
            <a:off x="5161471" y="4854054"/>
            <a:ext cx="2429302" cy="124194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latin typeface="Arial" panose="020B0604020202020204" pitchFamily="34" charset="0"/>
                <a:cs typeface="Arial" panose="020B0604020202020204" pitchFamily="34" charset="0"/>
              </a:rPr>
              <a:t>No suscripción del acuerdo de apoyo</a:t>
            </a:r>
          </a:p>
        </p:txBody>
      </p:sp>
      <p:sp>
        <p:nvSpPr>
          <p:cNvPr id="15" name="Elipse 14"/>
          <p:cNvSpPr/>
          <p:nvPr/>
        </p:nvSpPr>
        <p:spPr>
          <a:xfrm>
            <a:off x="8953112" y="4854054"/>
            <a:ext cx="2429302" cy="124194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latin typeface="Arial" panose="020B0604020202020204" pitchFamily="34" charset="0"/>
                <a:cs typeface="Arial" panose="020B0604020202020204" pitchFamily="34" charset="0"/>
              </a:rPr>
              <a:t>No asistencia</a:t>
            </a:r>
          </a:p>
        </p:txBody>
      </p:sp>
    </p:spTree>
    <p:extLst>
      <p:ext uri="{BB962C8B-B14F-4D97-AF65-F5344CB8AC3E}">
        <p14:creationId xmlns:p14="http://schemas.microsoft.com/office/powerpoint/2010/main" val="297196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ED4369D-6414-318E-76F7-57BE0461DE33}"/>
              </a:ext>
            </a:extLst>
          </p:cNvPr>
          <p:cNvSpPr>
            <a:spLocks noGrp="1"/>
          </p:cNvSpPr>
          <p:nvPr>
            <p:ph type="ctrTitle"/>
          </p:nvPr>
        </p:nvSpPr>
        <p:spPr>
          <a:xfrm>
            <a:off x="205740" y="2491740"/>
            <a:ext cx="8183880" cy="2514599"/>
          </a:xfrm>
        </p:spPr>
        <p:txBody>
          <a:bodyPr>
            <a:normAutofit/>
          </a:bodyPr>
          <a:lstStyle/>
          <a:p>
            <a:pPr fontAlgn="base">
              <a:spcAft>
                <a:spcPct val="0"/>
              </a:spcAft>
            </a:pPr>
            <a:r>
              <a:rPr lang="es-ES" sz="4000" b="1" dirty="0">
                <a:solidFill>
                  <a:schemeClr val="bg1"/>
                </a:solidFill>
              </a:rPr>
              <a:t>TRÁMITE DE ACUERDOS DE APOYO Y DIRECTIVAS ANTICIPADAS ANTE CENTROS DE CONCILIACIÓN</a:t>
            </a:r>
            <a:endParaRPr lang="es-ES" altLang="es-CO" sz="3200" b="1" dirty="0">
              <a:solidFill>
                <a:schemeClr val="bg1"/>
              </a:solidFill>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2049" name="ima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99713"/>
            <a:ext cx="7240588" cy="11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975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dirty="0">
                <a:solidFill>
                  <a:schemeClr val="bg1"/>
                </a:solidFill>
                <a:latin typeface="Helvetica" pitchFamily="2" charset="0"/>
              </a:rPr>
              <a:t>www.---------------.gov.co</a:t>
            </a:r>
          </a:p>
        </p:txBody>
      </p:sp>
      <p:sp>
        <p:nvSpPr>
          <p:cNvPr id="7" name="CuadroTexto 6"/>
          <p:cNvSpPr txBox="1"/>
          <p:nvPr/>
        </p:nvSpPr>
        <p:spPr>
          <a:xfrm>
            <a:off x="4767656" y="770271"/>
            <a:ext cx="2396743" cy="461665"/>
          </a:xfrm>
          <a:prstGeom prst="rect">
            <a:avLst/>
          </a:prstGeom>
          <a:noFill/>
        </p:spPr>
        <p:txBody>
          <a:bodyPr wrap="square" rtlCol="0">
            <a:spAutoFit/>
          </a:bodyPr>
          <a:lstStyle/>
          <a:p>
            <a:pPr algn="ctr"/>
            <a:r>
              <a:rPr lang="es-CO" sz="2400" b="1" dirty="0">
                <a:latin typeface="Arial" panose="020B0604020202020204" pitchFamily="34" charset="0"/>
                <a:cs typeface="Arial" panose="020B0604020202020204" pitchFamily="34" charset="0"/>
              </a:rPr>
              <a:t>Salvaguardias</a:t>
            </a:r>
          </a:p>
        </p:txBody>
      </p:sp>
      <p:sp>
        <p:nvSpPr>
          <p:cNvPr id="8" name="CuadroTexto 7"/>
          <p:cNvSpPr txBox="1"/>
          <p:nvPr/>
        </p:nvSpPr>
        <p:spPr>
          <a:xfrm>
            <a:off x="1250721" y="1726251"/>
            <a:ext cx="2019869" cy="646331"/>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¿Qué son las salvaguardias?</a:t>
            </a:r>
          </a:p>
        </p:txBody>
      </p:sp>
      <p:sp>
        <p:nvSpPr>
          <p:cNvPr id="9" name="Redondear rectángulo de esquina diagonal 8"/>
          <p:cNvSpPr/>
          <p:nvPr/>
        </p:nvSpPr>
        <p:spPr>
          <a:xfrm>
            <a:off x="1052829" y="2811439"/>
            <a:ext cx="2415654" cy="3207224"/>
          </a:xfrm>
          <a:prstGeom prst="round2DiagRect">
            <a:avLst/>
          </a:prstGeom>
          <a:gradFill flip="none" rotWithShape="1">
            <a:gsLst>
              <a:gs pos="0">
                <a:srgbClr val="002B82">
                  <a:shade val="30000"/>
                  <a:satMod val="115000"/>
                </a:srgbClr>
              </a:gs>
              <a:gs pos="50000">
                <a:srgbClr val="002B82">
                  <a:shade val="67500"/>
                  <a:satMod val="115000"/>
                </a:srgbClr>
              </a:gs>
              <a:gs pos="100000">
                <a:srgbClr val="002B82">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600" dirty="0">
                <a:latin typeface="Arial" panose="020B0604020202020204" pitchFamily="34" charset="0"/>
                <a:cs typeface="Arial" panose="020B0604020202020204" pitchFamily="34" charset="0"/>
              </a:rPr>
              <a:t>Medidas adecuadas y efectivas relativas al ejercicio de la capacidad legal, usadas para impedir abusos y garantizar la primacía de la voluntad y preferencias de la persona con discapacidad.</a:t>
            </a:r>
          </a:p>
        </p:txBody>
      </p:sp>
      <p:sp>
        <p:nvSpPr>
          <p:cNvPr id="10" name="CuadroTexto 9"/>
          <p:cNvSpPr txBox="1"/>
          <p:nvPr/>
        </p:nvSpPr>
        <p:spPr>
          <a:xfrm>
            <a:off x="8800370" y="1726251"/>
            <a:ext cx="1678674" cy="646331"/>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¿Son obligatorias?</a:t>
            </a:r>
          </a:p>
        </p:txBody>
      </p:sp>
      <p:sp>
        <p:nvSpPr>
          <p:cNvPr id="11" name="Redondear rectángulo de esquina diagonal 10"/>
          <p:cNvSpPr/>
          <p:nvPr/>
        </p:nvSpPr>
        <p:spPr>
          <a:xfrm>
            <a:off x="8463566" y="2811439"/>
            <a:ext cx="2352283" cy="3207224"/>
          </a:xfrm>
          <a:prstGeom prst="round2DiagRect">
            <a:avLst/>
          </a:prstGeom>
          <a:gradFill flip="none" rotWithShape="1">
            <a:gsLst>
              <a:gs pos="0">
                <a:srgbClr val="002B82">
                  <a:shade val="30000"/>
                  <a:satMod val="115000"/>
                </a:srgbClr>
              </a:gs>
              <a:gs pos="50000">
                <a:srgbClr val="002B82">
                  <a:shade val="67500"/>
                  <a:satMod val="115000"/>
                </a:srgbClr>
              </a:gs>
              <a:gs pos="100000">
                <a:srgbClr val="002B82">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CO" sz="1600" dirty="0">
                <a:latin typeface="Arial" panose="020B0604020202020204" pitchFamily="34" charset="0"/>
                <a:cs typeface="Arial" panose="020B0604020202020204" pitchFamily="34" charset="0"/>
              </a:rPr>
              <a:t>No son obligatorias pero pueden ser acordadas por las partes.</a:t>
            </a:r>
          </a:p>
          <a:p>
            <a:pPr marL="285750" indent="-285750" algn="just">
              <a:buFont typeface="Arial" panose="020B0604020202020204" pitchFamily="34" charset="0"/>
              <a:buChar char="•"/>
            </a:pPr>
            <a:endParaRPr lang="es-CO"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600" dirty="0">
                <a:latin typeface="Arial" panose="020B0604020202020204" pitchFamily="34" charset="0"/>
                <a:cs typeface="Arial" panose="020B0604020202020204" pitchFamily="34" charset="0"/>
              </a:rPr>
              <a:t>El conciliador (a) propone salvaguardias para que sean tenidas en cuenta en el acuerdo.</a:t>
            </a:r>
          </a:p>
        </p:txBody>
      </p:sp>
      <p:sp>
        <p:nvSpPr>
          <p:cNvPr id="12" name="CuadroTexto 11"/>
          <p:cNvSpPr txBox="1"/>
          <p:nvPr/>
        </p:nvSpPr>
        <p:spPr>
          <a:xfrm>
            <a:off x="4956091" y="1726251"/>
            <a:ext cx="2019869" cy="646331"/>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¿Cuáles se pueden aplicar?</a:t>
            </a:r>
          </a:p>
        </p:txBody>
      </p:sp>
      <p:sp>
        <p:nvSpPr>
          <p:cNvPr id="13" name="Redondear rectángulo de esquina diagonal 12"/>
          <p:cNvSpPr/>
          <p:nvPr/>
        </p:nvSpPr>
        <p:spPr>
          <a:xfrm>
            <a:off x="4600906" y="2811439"/>
            <a:ext cx="2730237" cy="3545006"/>
          </a:xfrm>
          <a:prstGeom prst="round2DiagRect">
            <a:avLst/>
          </a:prstGeom>
          <a:gradFill flip="none" rotWithShape="1">
            <a:gsLst>
              <a:gs pos="0">
                <a:srgbClr val="002B82">
                  <a:shade val="30000"/>
                  <a:satMod val="115000"/>
                </a:srgbClr>
              </a:gs>
              <a:gs pos="50000">
                <a:srgbClr val="002B82">
                  <a:shade val="67500"/>
                  <a:satMod val="115000"/>
                </a:srgbClr>
              </a:gs>
              <a:gs pos="100000">
                <a:srgbClr val="002B82">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Auditoría a transacciones financieras.</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Vigilancia por un tercero.</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Informes periódicos.</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Plazo de duración (máx. 5 años).</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Causales de terminación.</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Presentar quejas o demandas.</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Deberes de la persona de apoyo.</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Prohibiciones.</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Multas.</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Garantías (pólizas).</a:t>
            </a:r>
          </a:p>
        </p:txBody>
      </p:sp>
    </p:spTree>
    <p:extLst>
      <p:ext uri="{BB962C8B-B14F-4D97-AF65-F5344CB8AC3E}">
        <p14:creationId xmlns:p14="http://schemas.microsoft.com/office/powerpoint/2010/main" val="2747383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dirty="0">
                <a:solidFill>
                  <a:schemeClr val="bg1"/>
                </a:solidFill>
                <a:latin typeface="Helvetica" pitchFamily="2" charset="0"/>
              </a:rPr>
              <a:t>www.---------------.gov.co</a:t>
            </a:r>
          </a:p>
        </p:txBody>
      </p:sp>
      <p:sp>
        <p:nvSpPr>
          <p:cNvPr id="7" name="CuadroTexto 6"/>
          <p:cNvSpPr txBox="1"/>
          <p:nvPr/>
        </p:nvSpPr>
        <p:spPr>
          <a:xfrm>
            <a:off x="3268015" y="1092772"/>
            <a:ext cx="5677469" cy="830997"/>
          </a:xfrm>
          <a:prstGeom prst="rect">
            <a:avLst/>
          </a:prstGeom>
          <a:noFill/>
        </p:spPr>
        <p:txBody>
          <a:bodyPr wrap="square" rtlCol="0">
            <a:spAutoFit/>
          </a:bodyPr>
          <a:lstStyle/>
          <a:p>
            <a:pPr algn="ctr"/>
            <a:r>
              <a:rPr lang="es-CO" sz="2400" b="1" dirty="0">
                <a:latin typeface="Arial" panose="020B0604020202020204" pitchFamily="34" charset="0"/>
                <a:cs typeface="Arial" panose="020B0604020202020204" pitchFamily="34" charset="0"/>
              </a:rPr>
              <a:t>OBLIGACIÓN DE APLICAR EL ACUERDO DE APOYO</a:t>
            </a:r>
          </a:p>
        </p:txBody>
      </p:sp>
      <p:sp>
        <p:nvSpPr>
          <p:cNvPr id="8" name="CuadroTexto 7"/>
          <p:cNvSpPr txBox="1"/>
          <p:nvPr/>
        </p:nvSpPr>
        <p:spPr>
          <a:xfrm>
            <a:off x="1295157" y="2787977"/>
            <a:ext cx="2498502"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Requisito de validez</a:t>
            </a:r>
          </a:p>
        </p:txBody>
      </p:sp>
      <p:sp>
        <p:nvSpPr>
          <p:cNvPr id="9" name="Rectángulo redondeado 8"/>
          <p:cNvSpPr/>
          <p:nvPr/>
        </p:nvSpPr>
        <p:spPr>
          <a:xfrm>
            <a:off x="863715" y="3538678"/>
            <a:ext cx="3361386" cy="2047741"/>
          </a:xfrm>
          <a:prstGeom prst="roundRect">
            <a:avLst/>
          </a:prstGeom>
          <a:gradFill flip="none" rotWithShape="1">
            <a:gsLst>
              <a:gs pos="0">
                <a:srgbClr val="A7480D">
                  <a:shade val="30000"/>
                  <a:satMod val="115000"/>
                </a:srgbClr>
              </a:gs>
              <a:gs pos="50000">
                <a:srgbClr val="A7480D">
                  <a:shade val="67500"/>
                  <a:satMod val="115000"/>
                </a:srgbClr>
              </a:gs>
              <a:gs pos="100000">
                <a:srgbClr val="A7480D">
                  <a:shade val="100000"/>
                  <a:satMod val="115000"/>
                </a:srgbClr>
              </a:gs>
            </a:gsLst>
            <a:path path="circle">
              <a:fillToRect l="50000" t="50000" r="50000" b="50000"/>
            </a:path>
            <a:tileRect/>
          </a:gra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panose="020B0604020202020204" pitchFamily="34" charset="0"/>
                <a:cs typeface="Arial" panose="020B0604020202020204" pitchFamily="34" charset="0"/>
              </a:rPr>
              <a:t>La persona titular del acto jurídico que cuente con un acuerdo de apoyos vigente para la celebración de determinados actos jurídicos, deberá utilizarlos, al momento de la celebración de dichos actos jurídicos, como requisito de validez de los mismos.</a:t>
            </a:r>
          </a:p>
        </p:txBody>
      </p:sp>
      <p:pic>
        <p:nvPicPr>
          <p:cNvPr id="10" name="Imagen 9"/>
          <p:cNvPicPr>
            <a:picLocks noChangeAspect="1"/>
          </p:cNvPicPr>
          <p:nvPr/>
        </p:nvPicPr>
        <p:blipFill rotWithShape="1">
          <a:blip r:embed="rId2"/>
          <a:srcRect l="51846" t="25069" r="10659" b="23884"/>
          <a:stretch/>
        </p:blipFill>
        <p:spPr>
          <a:xfrm>
            <a:off x="4675104" y="2787977"/>
            <a:ext cx="2598821" cy="1989221"/>
          </a:xfrm>
          <a:prstGeom prst="rect">
            <a:avLst/>
          </a:prstGeom>
        </p:spPr>
      </p:pic>
      <p:sp>
        <p:nvSpPr>
          <p:cNvPr id="11" name="CuadroTexto 10"/>
          <p:cNvSpPr txBox="1"/>
          <p:nvPr/>
        </p:nvSpPr>
        <p:spPr>
          <a:xfrm>
            <a:off x="7724135" y="2649477"/>
            <a:ext cx="3358660" cy="646331"/>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¿Qué pasa si no se usan los apoyos?</a:t>
            </a:r>
          </a:p>
        </p:txBody>
      </p:sp>
      <p:sp>
        <p:nvSpPr>
          <p:cNvPr id="12" name="Rectángulo redondeado 11"/>
          <p:cNvSpPr/>
          <p:nvPr/>
        </p:nvSpPr>
        <p:spPr>
          <a:xfrm>
            <a:off x="7705367" y="3538678"/>
            <a:ext cx="3361386" cy="2047741"/>
          </a:xfrm>
          <a:prstGeom prst="roundRect">
            <a:avLst/>
          </a:prstGeom>
          <a:gradFill flip="none" rotWithShape="1">
            <a:gsLst>
              <a:gs pos="0">
                <a:srgbClr val="A7480D">
                  <a:shade val="30000"/>
                  <a:satMod val="115000"/>
                </a:srgbClr>
              </a:gs>
              <a:gs pos="50000">
                <a:srgbClr val="A7480D">
                  <a:shade val="67500"/>
                  <a:satMod val="115000"/>
                </a:srgbClr>
              </a:gs>
              <a:gs pos="100000">
                <a:srgbClr val="A7480D">
                  <a:shade val="100000"/>
                  <a:satMod val="115000"/>
                </a:srgbClr>
              </a:gs>
            </a:gsLst>
            <a:path path="circle">
              <a:fillToRect l="50000" t="50000" r="50000" b="50000"/>
            </a:path>
            <a:tileRect/>
          </a:gra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latin typeface="Arial" panose="020B0604020202020204" pitchFamily="34" charset="0"/>
                <a:cs typeface="Arial" panose="020B0604020202020204" pitchFamily="34" charset="0"/>
              </a:rPr>
              <a:t>Realizar actos jurídicos de los que trata el acuerdo, sin usar los apoyos, será causal de nulidad relativa.</a:t>
            </a:r>
          </a:p>
        </p:txBody>
      </p:sp>
    </p:spTree>
    <p:extLst>
      <p:ext uri="{BB962C8B-B14F-4D97-AF65-F5344CB8AC3E}">
        <p14:creationId xmlns:p14="http://schemas.microsoft.com/office/powerpoint/2010/main" val="1497864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dirty="0">
                <a:solidFill>
                  <a:schemeClr val="bg1"/>
                </a:solidFill>
                <a:latin typeface="Helvetica" pitchFamily="2" charset="0"/>
              </a:rPr>
              <a:t>www.---------------.gov.co</a:t>
            </a:r>
          </a:p>
        </p:txBody>
      </p:sp>
      <p:sp>
        <p:nvSpPr>
          <p:cNvPr id="7" name="CuadroTexto 6"/>
          <p:cNvSpPr txBox="1"/>
          <p:nvPr/>
        </p:nvSpPr>
        <p:spPr>
          <a:xfrm>
            <a:off x="3858568" y="1001391"/>
            <a:ext cx="4546752" cy="830997"/>
          </a:xfrm>
          <a:prstGeom prst="rect">
            <a:avLst/>
          </a:prstGeom>
          <a:noFill/>
        </p:spPr>
        <p:txBody>
          <a:bodyPr wrap="square" rtlCol="0">
            <a:spAutoFit/>
          </a:bodyPr>
          <a:lstStyle/>
          <a:p>
            <a:pPr algn="ctr"/>
            <a:r>
              <a:rPr lang="es-CO" sz="2400" b="1" dirty="0">
                <a:latin typeface="Arial" panose="020B0604020202020204" pitchFamily="34" charset="0"/>
                <a:cs typeface="Arial" panose="020B0604020202020204" pitchFamily="34" charset="0"/>
              </a:rPr>
              <a:t>Modificación y Terminación del Acuerdo de Apoyos</a:t>
            </a:r>
          </a:p>
        </p:txBody>
      </p:sp>
      <p:sp>
        <p:nvSpPr>
          <p:cNvPr id="8" name="CuadroTexto 7"/>
          <p:cNvSpPr txBox="1"/>
          <p:nvPr/>
        </p:nvSpPr>
        <p:spPr>
          <a:xfrm>
            <a:off x="616970" y="2142897"/>
            <a:ext cx="3868454"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Modificación</a:t>
            </a:r>
          </a:p>
        </p:txBody>
      </p:sp>
      <p:sp>
        <p:nvSpPr>
          <p:cNvPr id="9" name="Recortar rectángulo de esquina diagonal 8"/>
          <p:cNvSpPr/>
          <p:nvPr/>
        </p:nvSpPr>
        <p:spPr>
          <a:xfrm>
            <a:off x="1243827" y="2661742"/>
            <a:ext cx="2614741" cy="3362982"/>
          </a:xfrm>
          <a:prstGeom prst="snip2Diag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En cualquier momento.</a:t>
            </a:r>
          </a:p>
          <a:p>
            <a:pPr algn="just"/>
            <a:endParaRPr lang="es-CO"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De mutuo acuerdo entre las partes mediante acta.</a:t>
            </a:r>
          </a:p>
          <a:p>
            <a:pPr algn="just"/>
            <a:endParaRPr lang="es-CO"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Por medio del mismo trámite que el de la formalización.</a:t>
            </a:r>
          </a:p>
          <a:p>
            <a:pPr algn="just"/>
            <a:endParaRPr lang="es-CO"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Por muerte de la persona de apoyo cuando son varias.</a:t>
            </a:r>
          </a:p>
        </p:txBody>
      </p:sp>
      <p:pic>
        <p:nvPicPr>
          <p:cNvPr id="10" name="Imagen 9"/>
          <p:cNvPicPr>
            <a:picLocks noChangeAspect="1"/>
          </p:cNvPicPr>
          <p:nvPr/>
        </p:nvPicPr>
        <p:blipFill rotWithShape="1">
          <a:blip r:embed="rId2"/>
          <a:srcRect l="74409" t="28305" r="9045" b="45339"/>
          <a:stretch/>
        </p:blipFill>
        <p:spPr>
          <a:xfrm>
            <a:off x="4524321" y="3019615"/>
            <a:ext cx="2955963" cy="2647236"/>
          </a:xfrm>
          <a:prstGeom prst="rect">
            <a:avLst/>
          </a:prstGeom>
        </p:spPr>
      </p:pic>
      <p:sp>
        <p:nvSpPr>
          <p:cNvPr id="11" name="CuadroTexto 10"/>
          <p:cNvSpPr txBox="1"/>
          <p:nvPr/>
        </p:nvSpPr>
        <p:spPr>
          <a:xfrm>
            <a:off x="8767849" y="2142897"/>
            <a:ext cx="1571766" cy="369332"/>
          </a:xfrm>
          <a:prstGeom prst="rect">
            <a:avLst/>
          </a:prstGeom>
          <a:noFill/>
        </p:spPr>
        <p:txBody>
          <a:bodyPr wrap="square" rtlCol="0">
            <a:spAutoFit/>
          </a:bodyPr>
          <a:lstStyle/>
          <a:p>
            <a:pPr algn="ctr"/>
            <a:r>
              <a:rPr lang="es-CO" b="1" dirty="0">
                <a:latin typeface="Arial" panose="020B0604020202020204" pitchFamily="34" charset="0"/>
                <a:cs typeface="Arial" panose="020B0604020202020204" pitchFamily="34" charset="0"/>
              </a:rPr>
              <a:t>Terminación</a:t>
            </a:r>
          </a:p>
        </p:txBody>
      </p:sp>
      <p:sp>
        <p:nvSpPr>
          <p:cNvPr id="12" name="Recortar rectángulo de esquina diagonal 11"/>
          <p:cNvSpPr/>
          <p:nvPr/>
        </p:nvSpPr>
        <p:spPr>
          <a:xfrm>
            <a:off x="8146038" y="2661742"/>
            <a:ext cx="2815388" cy="3643738"/>
          </a:xfrm>
          <a:prstGeom prst="snip2Diag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De mutuo acuerdo mediante acta.</a:t>
            </a:r>
          </a:p>
          <a:p>
            <a:pPr algn="just"/>
            <a:endParaRPr lang="es-CO" sz="9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Por la persona con discapacidad en cualquier momento mediante acta. El conciliador comunica a la persona de apoyo.</a:t>
            </a:r>
          </a:p>
          <a:p>
            <a:pPr algn="just"/>
            <a:endParaRPr lang="es-CO" sz="9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Por la persona de apoyo, previo aviso a la persona con discapacidad.</a:t>
            </a:r>
          </a:p>
          <a:p>
            <a:pPr algn="just"/>
            <a:endParaRPr lang="es-CO" sz="9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Si es en Centro de Conciliación diferente se emite certificado dirigido al de origen.</a:t>
            </a:r>
          </a:p>
          <a:p>
            <a:pPr algn="just"/>
            <a:endParaRPr lang="es-CO" sz="9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Por muerte de la persona con discapacidad.</a:t>
            </a:r>
          </a:p>
        </p:txBody>
      </p:sp>
    </p:spTree>
    <p:extLst>
      <p:ext uri="{BB962C8B-B14F-4D97-AF65-F5344CB8AC3E}">
        <p14:creationId xmlns:p14="http://schemas.microsoft.com/office/powerpoint/2010/main" val="3864752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dirty="0">
                <a:solidFill>
                  <a:schemeClr val="bg1"/>
                </a:solidFill>
                <a:latin typeface="Helvetica" pitchFamily="2" charset="0"/>
              </a:rPr>
              <a:t>www.---------------.gov.co</a:t>
            </a:r>
          </a:p>
        </p:txBody>
      </p:sp>
      <p:sp>
        <p:nvSpPr>
          <p:cNvPr id="7" name="CuadroTexto 6"/>
          <p:cNvSpPr txBox="1"/>
          <p:nvPr/>
        </p:nvSpPr>
        <p:spPr>
          <a:xfrm>
            <a:off x="2020192" y="1141407"/>
            <a:ext cx="7792223" cy="1077218"/>
          </a:xfrm>
          <a:prstGeom prst="rect">
            <a:avLst/>
          </a:prstGeom>
          <a:noFill/>
        </p:spPr>
        <p:txBody>
          <a:bodyPr wrap="square" rtlCol="0">
            <a:spAutoFit/>
          </a:bodyPr>
          <a:lstStyle/>
          <a:p>
            <a:pPr algn="ctr"/>
            <a:r>
              <a:rPr lang="es-CO" sz="3200" b="1" dirty="0">
                <a:latin typeface="Arial" panose="020B0604020202020204" pitchFamily="34" charset="0"/>
                <a:cs typeface="Arial" panose="020B0604020202020204" pitchFamily="34" charset="0"/>
              </a:rPr>
              <a:t>Trámite de Directivas Anticipadas ante </a:t>
            </a:r>
          </a:p>
          <a:p>
            <a:pPr algn="ctr"/>
            <a:r>
              <a:rPr lang="es-CO" sz="3200" b="1" dirty="0">
                <a:latin typeface="Arial" panose="020B0604020202020204" pitchFamily="34" charset="0"/>
                <a:cs typeface="Arial" panose="020B0604020202020204" pitchFamily="34" charset="0"/>
              </a:rPr>
              <a:t>Centros de Conciliación</a:t>
            </a:r>
          </a:p>
        </p:txBody>
      </p:sp>
      <p:pic>
        <p:nvPicPr>
          <p:cNvPr id="8" name="Imagen 7"/>
          <p:cNvPicPr>
            <a:picLocks noChangeAspect="1"/>
          </p:cNvPicPr>
          <p:nvPr/>
        </p:nvPicPr>
        <p:blipFill rotWithShape="1">
          <a:blip r:embed="rId2"/>
          <a:srcRect l="14290" t="20571" r="44342" b="47821"/>
          <a:stretch/>
        </p:blipFill>
        <p:spPr>
          <a:xfrm>
            <a:off x="1913258" y="2729257"/>
            <a:ext cx="8006089" cy="3439236"/>
          </a:xfrm>
          <a:prstGeom prst="rect">
            <a:avLst/>
          </a:prstGeom>
        </p:spPr>
      </p:pic>
    </p:spTree>
    <p:extLst>
      <p:ext uri="{BB962C8B-B14F-4D97-AF65-F5344CB8AC3E}">
        <p14:creationId xmlns:p14="http://schemas.microsoft.com/office/powerpoint/2010/main" val="659929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dirty="0">
                <a:solidFill>
                  <a:schemeClr val="bg1"/>
                </a:solidFill>
                <a:latin typeface="Helvetica" pitchFamily="2" charset="0"/>
              </a:rPr>
              <a:t>www.---------------.gov.co</a:t>
            </a:r>
          </a:p>
        </p:txBody>
      </p:sp>
      <p:sp>
        <p:nvSpPr>
          <p:cNvPr id="7" name="CuadroTexto 6"/>
          <p:cNvSpPr txBox="1"/>
          <p:nvPr/>
        </p:nvSpPr>
        <p:spPr>
          <a:xfrm>
            <a:off x="1030374" y="1900185"/>
            <a:ext cx="2570144" cy="584775"/>
          </a:xfrm>
          <a:prstGeom prst="rect">
            <a:avLst/>
          </a:prstGeom>
          <a:noFill/>
        </p:spPr>
        <p:txBody>
          <a:bodyPr wrap="square" rtlCol="0">
            <a:spAutoFit/>
          </a:bodyPr>
          <a:lstStyle/>
          <a:p>
            <a:pPr algn="ctr"/>
            <a:r>
              <a:rPr lang="es-CO" sz="1600" b="1" dirty="0">
                <a:latin typeface="Arial" panose="020B0604020202020204" pitchFamily="34" charset="0"/>
                <a:cs typeface="Arial" panose="020B0604020202020204" pitchFamily="34" charset="0"/>
              </a:rPr>
              <a:t>¿Qué son las directivas anticipadas?</a:t>
            </a:r>
          </a:p>
        </p:txBody>
      </p:sp>
      <p:sp>
        <p:nvSpPr>
          <p:cNvPr id="8" name="Rectángulo redondeado 7"/>
          <p:cNvSpPr/>
          <p:nvPr/>
        </p:nvSpPr>
        <p:spPr>
          <a:xfrm>
            <a:off x="1111947" y="2914618"/>
            <a:ext cx="2406997" cy="2906632"/>
          </a:xfrm>
          <a:prstGeom prst="round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panose="020B0604020202020204" pitchFamily="34" charset="0"/>
                <a:cs typeface="Arial" panose="020B0604020202020204" pitchFamily="34" charset="0"/>
              </a:rPr>
              <a:t>Ley 1996 de 2019</a:t>
            </a:r>
          </a:p>
          <a:p>
            <a:pPr algn="just"/>
            <a:endParaRPr lang="es-CO" sz="1400" dirty="0">
              <a:latin typeface="Arial" panose="020B0604020202020204" pitchFamily="34" charset="0"/>
              <a:cs typeface="Arial" panose="020B0604020202020204" pitchFamily="34" charset="0"/>
            </a:endParaRPr>
          </a:p>
          <a:p>
            <a:pPr algn="just"/>
            <a:r>
              <a:rPr lang="es-CO" sz="1400" dirty="0">
                <a:latin typeface="Arial" panose="020B0604020202020204" pitchFamily="34" charset="0"/>
                <a:cs typeface="Arial" panose="020B0604020202020204" pitchFamily="34" charset="0"/>
              </a:rPr>
              <a:t>Herramienta por medio de la cual una persona, mayor de edad, puede establecer la expresión fidedigna de voluntad y preferencias en decisiones relativas a uno o varios actos jurídicos, con antelación a los mismos.</a:t>
            </a:r>
          </a:p>
        </p:txBody>
      </p:sp>
      <p:sp>
        <p:nvSpPr>
          <p:cNvPr id="9" name="CuadroTexto 8"/>
          <p:cNvSpPr txBox="1"/>
          <p:nvPr/>
        </p:nvSpPr>
        <p:spPr>
          <a:xfrm>
            <a:off x="4783858" y="1900185"/>
            <a:ext cx="2777002" cy="584775"/>
          </a:xfrm>
          <a:prstGeom prst="rect">
            <a:avLst/>
          </a:prstGeom>
          <a:noFill/>
        </p:spPr>
        <p:txBody>
          <a:bodyPr wrap="square" rtlCol="0">
            <a:spAutoFit/>
          </a:bodyPr>
          <a:lstStyle/>
          <a:p>
            <a:pPr algn="ctr"/>
            <a:r>
              <a:rPr lang="es-CO" sz="1600" b="1" dirty="0">
                <a:latin typeface="Arial" panose="020B0604020202020204" pitchFamily="34" charset="0"/>
                <a:cs typeface="Arial" panose="020B0604020202020204" pitchFamily="34" charset="0"/>
              </a:rPr>
              <a:t>¿Para qué sirven las directivas anticipadas?</a:t>
            </a:r>
          </a:p>
        </p:txBody>
      </p:sp>
      <p:sp>
        <p:nvSpPr>
          <p:cNvPr id="10" name="Rectángulo redondeado 9"/>
          <p:cNvSpPr/>
          <p:nvPr/>
        </p:nvSpPr>
        <p:spPr>
          <a:xfrm>
            <a:off x="5001273" y="2914618"/>
            <a:ext cx="2342172" cy="2884361"/>
          </a:xfrm>
          <a:prstGeom prst="round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panose="020B0604020202020204" pitchFamily="34" charset="0"/>
                <a:cs typeface="Arial" panose="020B0604020202020204" pitchFamily="34" charset="0"/>
              </a:rPr>
              <a:t>Permiten a las personas con discapacidad tomar decisiones sobre asuntos de salud, financieros o personales, antes de que se dé una circunstancia que les impida o dificulte manifestar su voluntad y preferencias </a:t>
            </a:r>
          </a:p>
        </p:txBody>
      </p:sp>
      <p:sp>
        <p:nvSpPr>
          <p:cNvPr id="11" name="CuadroTexto 10"/>
          <p:cNvSpPr txBox="1"/>
          <p:nvPr/>
        </p:nvSpPr>
        <p:spPr>
          <a:xfrm>
            <a:off x="9117385" y="1881570"/>
            <a:ext cx="1663327" cy="584775"/>
          </a:xfrm>
          <a:prstGeom prst="rect">
            <a:avLst/>
          </a:prstGeom>
          <a:noFill/>
        </p:spPr>
        <p:txBody>
          <a:bodyPr wrap="square" rtlCol="0">
            <a:spAutoFit/>
          </a:bodyPr>
          <a:lstStyle/>
          <a:p>
            <a:pPr algn="ctr"/>
            <a:r>
              <a:rPr lang="es-CO" sz="1600" b="1" dirty="0">
                <a:solidFill>
                  <a:schemeClr val="lt1"/>
                </a:solidFill>
                <a:latin typeface="Arial" panose="020B0604020202020204" pitchFamily="34" charset="0"/>
                <a:cs typeface="Arial" panose="020B0604020202020204" pitchFamily="34" charset="0"/>
              </a:rPr>
              <a:t>¿</a:t>
            </a:r>
            <a:r>
              <a:rPr lang="es-CO" sz="1600" b="1" dirty="0">
                <a:latin typeface="Arial" panose="020B0604020202020204" pitchFamily="34" charset="0"/>
                <a:cs typeface="Arial" panose="020B0604020202020204" pitchFamily="34" charset="0"/>
              </a:rPr>
              <a:t>Es obligatorio suscribirlas?</a:t>
            </a:r>
          </a:p>
        </p:txBody>
      </p:sp>
      <p:sp>
        <p:nvSpPr>
          <p:cNvPr id="12" name="Rectángulo redondeado 11"/>
          <p:cNvSpPr/>
          <p:nvPr/>
        </p:nvSpPr>
        <p:spPr>
          <a:xfrm>
            <a:off x="8801105" y="2914618"/>
            <a:ext cx="2285972" cy="3383152"/>
          </a:xfrm>
          <a:prstGeom prst="round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panose="020B0604020202020204" pitchFamily="34" charset="0"/>
                <a:cs typeface="Arial" panose="020B0604020202020204" pitchFamily="34" charset="0"/>
              </a:rPr>
              <a:t>NO</a:t>
            </a:r>
          </a:p>
          <a:p>
            <a:pPr algn="ctr"/>
            <a:endParaRPr lang="es-CO" sz="1400" dirty="0">
              <a:latin typeface="Arial" panose="020B0604020202020204" pitchFamily="34" charset="0"/>
              <a:cs typeface="Arial" panose="020B0604020202020204" pitchFamily="34" charset="0"/>
            </a:endParaRPr>
          </a:p>
          <a:p>
            <a:pPr algn="ctr"/>
            <a:r>
              <a:rPr lang="es-CO" sz="1400" dirty="0">
                <a:latin typeface="Arial" panose="020B0604020202020204" pitchFamily="34" charset="0"/>
                <a:cs typeface="Arial" panose="020B0604020202020204" pitchFamily="34" charset="0"/>
              </a:rPr>
              <a:t>Capacidad legal en igualdad de condiciones sin importar si requieren o no apoyos para realizar actos jurídicos.</a:t>
            </a:r>
          </a:p>
          <a:p>
            <a:pPr algn="ctr"/>
            <a:endParaRPr lang="es-CO" sz="1400" dirty="0">
              <a:latin typeface="Arial" panose="020B0604020202020204" pitchFamily="34" charset="0"/>
              <a:cs typeface="Arial" panose="020B0604020202020204" pitchFamily="34" charset="0"/>
            </a:endParaRPr>
          </a:p>
          <a:p>
            <a:pPr algn="ctr"/>
            <a:r>
              <a:rPr lang="es-CO" sz="1400" dirty="0">
                <a:latin typeface="Arial" panose="020B0604020202020204" pitchFamily="34" charset="0"/>
                <a:cs typeface="Arial" panose="020B0604020202020204" pitchFamily="34" charset="0"/>
              </a:rPr>
              <a:t>Facilita y garantiza el proceso de toma de decisiones y el reconocimiento de la voluntad de la persona con discapacidad</a:t>
            </a:r>
          </a:p>
        </p:txBody>
      </p:sp>
    </p:spTree>
    <p:extLst>
      <p:ext uri="{BB962C8B-B14F-4D97-AF65-F5344CB8AC3E}">
        <p14:creationId xmlns:p14="http://schemas.microsoft.com/office/powerpoint/2010/main" val="4042558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dirty="0">
                <a:solidFill>
                  <a:schemeClr val="bg1"/>
                </a:solidFill>
                <a:latin typeface="Helvetica" pitchFamily="2" charset="0"/>
              </a:rPr>
              <a:t>www.---------------.gov.co</a:t>
            </a:r>
          </a:p>
        </p:txBody>
      </p:sp>
      <p:sp>
        <p:nvSpPr>
          <p:cNvPr id="10" name="CuadroTexto 9"/>
          <p:cNvSpPr txBox="1"/>
          <p:nvPr/>
        </p:nvSpPr>
        <p:spPr>
          <a:xfrm>
            <a:off x="3304564" y="871612"/>
            <a:ext cx="5615189" cy="1200329"/>
          </a:xfrm>
          <a:prstGeom prst="rect">
            <a:avLst/>
          </a:prstGeom>
          <a:noFill/>
        </p:spPr>
        <p:txBody>
          <a:bodyPr wrap="square" rtlCol="0">
            <a:spAutoFit/>
          </a:bodyPr>
          <a:lstStyle/>
          <a:p>
            <a:pPr algn="ctr"/>
            <a:r>
              <a:rPr lang="es-CO" sz="2400" b="1" dirty="0">
                <a:latin typeface="Arial" panose="020B0604020202020204" pitchFamily="34" charset="0"/>
                <a:cs typeface="Arial" panose="020B0604020202020204" pitchFamily="34" charset="0"/>
              </a:rPr>
              <a:t>Etapas del trámite de Directivas Anticipadas</a:t>
            </a:r>
          </a:p>
          <a:p>
            <a:pPr algn="ctr"/>
            <a:r>
              <a:rPr lang="es-CO" sz="2400" b="1" dirty="0">
                <a:latin typeface="Arial" panose="020B0604020202020204" pitchFamily="34" charset="0"/>
                <a:cs typeface="Arial" panose="020B0604020202020204" pitchFamily="34" charset="0"/>
              </a:rPr>
              <a:t>Decreto 1429 de 2020</a:t>
            </a:r>
          </a:p>
        </p:txBody>
      </p:sp>
      <p:sp>
        <p:nvSpPr>
          <p:cNvPr id="11" name="Hexágono 10"/>
          <p:cNvSpPr/>
          <p:nvPr/>
        </p:nvSpPr>
        <p:spPr>
          <a:xfrm>
            <a:off x="2062177" y="2682899"/>
            <a:ext cx="1608874" cy="1392174"/>
          </a:xfrm>
          <a:prstGeom prst="hexagon">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Arial" panose="020B0604020202020204" pitchFamily="34" charset="0"/>
                <a:cs typeface="Arial" panose="020B0604020202020204" pitchFamily="34" charset="0"/>
              </a:rPr>
              <a:t>1.</a:t>
            </a:r>
          </a:p>
          <a:p>
            <a:pPr algn="ctr"/>
            <a:r>
              <a:rPr lang="es-CO" sz="1600" b="1" dirty="0">
                <a:latin typeface="Arial" panose="020B0604020202020204" pitchFamily="34" charset="0"/>
                <a:cs typeface="Arial" panose="020B0604020202020204" pitchFamily="34" charset="0"/>
              </a:rPr>
              <a:t>Solicitud</a:t>
            </a:r>
          </a:p>
        </p:txBody>
      </p:sp>
      <p:sp>
        <p:nvSpPr>
          <p:cNvPr id="12" name="Hexágono 11"/>
          <p:cNvSpPr/>
          <p:nvPr/>
        </p:nvSpPr>
        <p:spPr>
          <a:xfrm>
            <a:off x="5356888" y="2682898"/>
            <a:ext cx="1510545" cy="1392175"/>
          </a:xfrm>
          <a:prstGeom prst="hexagon">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Arial" panose="020B0604020202020204" pitchFamily="34" charset="0"/>
                <a:cs typeface="Arial" panose="020B0604020202020204" pitchFamily="34" charset="0"/>
              </a:rPr>
              <a:t>2.</a:t>
            </a:r>
          </a:p>
          <a:p>
            <a:pPr algn="ctr"/>
            <a:r>
              <a:rPr lang="es-CO" sz="1600" b="1" dirty="0">
                <a:latin typeface="Arial" panose="020B0604020202020204" pitchFamily="34" charset="0"/>
                <a:cs typeface="Arial" panose="020B0604020202020204" pitchFamily="34" charset="0"/>
              </a:rPr>
              <a:t>Reparto</a:t>
            </a:r>
          </a:p>
        </p:txBody>
      </p:sp>
      <p:sp>
        <p:nvSpPr>
          <p:cNvPr id="13" name="Hexágono 12"/>
          <p:cNvSpPr/>
          <p:nvPr/>
        </p:nvSpPr>
        <p:spPr>
          <a:xfrm>
            <a:off x="8553270" y="2682897"/>
            <a:ext cx="1524747" cy="1392175"/>
          </a:xfrm>
          <a:prstGeom prst="hexagon">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Arial" panose="020B0604020202020204" pitchFamily="34" charset="0"/>
                <a:cs typeface="Arial" panose="020B0604020202020204" pitchFamily="34" charset="0"/>
              </a:rPr>
              <a:t>3.</a:t>
            </a:r>
          </a:p>
          <a:p>
            <a:pPr algn="ctr"/>
            <a:r>
              <a:rPr lang="es-CO" sz="1600" b="1" dirty="0">
                <a:latin typeface="Arial" panose="020B0604020202020204" pitchFamily="34" charset="0"/>
                <a:cs typeface="Arial" panose="020B0604020202020204" pitchFamily="34" charset="0"/>
              </a:rPr>
              <a:t>Citación</a:t>
            </a:r>
          </a:p>
        </p:txBody>
      </p:sp>
      <p:sp>
        <p:nvSpPr>
          <p:cNvPr id="14" name="Hexágono 13"/>
          <p:cNvSpPr/>
          <p:nvPr/>
        </p:nvSpPr>
        <p:spPr>
          <a:xfrm>
            <a:off x="1158804" y="4686029"/>
            <a:ext cx="1806746" cy="1429509"/>
          </a:xfrm>
          <a:prstGeom prst="hexagon">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latin typeface="Arial" panose="020B0604020202020204" pitchFamily="34" charset="0"/>
                <a:cs typeface="Arial" panose="020B0604020202020204" pitchFamily="34" charset="0"/>
              </a:rPr>
              <a:t>4.</a:t>
            </a:r>
          </a:p>
          <a:p>
            <a:pPr algn="ctr"/>
            <a:r>
              <a:rPr lang="es-CO" sz="1400" b="1" dirty="0">
                <a:latin typeface="Arial" panose="020B0604020202020204" pitchFamily="34" charset="0"/>
                <a:cs typeface="Arial" panose="020B0604020202020204" pitchFamily="34" charset="0"/>
              </a:rPr>
              <a:t>Audiencia Privada</a:t>
            </a:r>
          </a:p>
        </p:txBody>
      </p:sp>
      <p:sp>
        <p:nvSpPr>
          <p:cNvPr id="15" name="Hexágono 14"/>
          <p:cNvSpPr/>
          <p:nvPr/>
        </p:nvSpPr>
        <p:spPr>
          <a:xfrm>
            <a:off x="5143046" y="4686028"/>
            <a:ext cx="1938227" cy="1429510"/>
          </a:xfrm>
          <a:prstGeom prst="hexagon">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latin typeface="Arial" panose="020B0604020202020204" pitchFamily="34" charset="0"/>
                <a:cs typeface="Arial" panose="020B0604020202020204" pitchFamily="34" charset="0"/>
              </a:rPr>
              <a:t>5.</a:t>
            </a:r>
          </a:p>
          <a:p>
            <a:pPr algn="ctr"/>
            <a:r>
              <a:rPr lang="es-CO" sz="1400" b="1" dirty="0">
                <a:latin typeface="Arial" panose="020B0604020202020204" pitchFamily="34" charset="0"/>
                <a:cs typeface="Arial" panose="020B0604020202020204" pitchFamily="34" charset="0"/>
              </a:rPr>
              <a:t>Audiencia de suscripción</a:t>
            </a:r>
          </a:p>
        </p:txBody>
      </p:sp>
      <p:sp>
        <p:nvSpPr>
          <p:cNvPr id="16" name="Hexágono 15"/>
          <p:cNvSpPr/>
          <p:nvPr/>
        </p:nvSpPr>
        <p:spPr>
          <a:xfrm>
            <a:off x="8910651" y="4705566"/>
            <a:ext cx="1870061" cy="1390434"/>
          </a:xfrm>
          <a:prstGeom prst="hexagon">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latin typeface="Arial" panose="020B0604020202020204" pitchFamily="34" charset="0"/>
                <a:cs typeface="Arial" panose="020B0604020202020204" pitchFamily="34" charset="0"/>
              </a:rPr>
              <a:t>6. Suscripción</a:t>
            </a:r>
          </a:p>
        </p:txBody>
      </p:sp>
    </p:spTree>
    <p:extLst>
      <p:ext uri="{BB962C8B-B14F-4D97-AF65-F5344CB8AC3E}">
        <p14:creationId xmlns:p14="http://schemas.microsoft.com/office/powerpoint/2010/main" val="3222545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dirty="0">
                <a:solidFill>
                  <a:schemeClr val="bg1"/>
                </a:solidFill>
                <a:latin typeface="Helvetica" pitchFamily="2" charset="0"/>
              </a:rPr>
              <a:t>www.---------------.gov.co</a:t>
            </a:r>
          </a:p>
        </p:txBody>
      </p:sp>
      <p:sp>
        <p:nvSpPr>
          <p:cNvPr id="7" name="CuadroTexto 6"/>
          <p:cNvSpPr txBox="1"/>
          <p:nvPr/>
        </p:nvSpPr>
        <p:spPr>
          <a:xfrm>
            <a:off x="3571960" y="657894"/>
            <a:ext cx="5180480" cy="707886"/>
          </a:xfrm>
          <a:prstGeom prst="rect">
            <a:avLst/>
          </a:prstGeom>
          <a:noFill/>
        </p:spPr>
        <p:txBody>
          <a:bodyPr wrap="square" rtlCol="0">
            <a:spAutoFit/>
          </a:bodyPr>
          <a:lstStyle/>
          <a:p>
            <a:pPr algn="ctr"/>
            <a:r>
              <a:rPr lang="es-CO" sz="2000" b="1" dirty="0">
                <a:latin typeface="Arial" panose="020B0604020202020204" pitchFamily="34" charset="0"/>
                <a:cs typeface="Arial" panose="020B0604020202020204" pitchFamily="34" charset="0"/>
              </a:rPr>
              <a:t>Particularidades del trámite de Directivas Anticipadas</a:t>
            </a:r>
          </a:p>
        </p:txBody>
      </p:sp>
      <p:sp>
        <p:nvSpPr>
          <p:cNvPr id="8" name="Rectángulo redondeado 7"/>
          <p:cNvSpPr/>
          <p:nvPr/>
        </p:nvSpPr>
        <p:spPr>
          <a:xfrm>
            <a:off x="761206" y="1675494"/>
            <a:ext cx="3427738" cy="2154941"/>
          </a:xfrm>
          <a:prstGeom prst="roundRect">
            <a:avLst/>
          </a:prstGeom>
          <a:gradFill flip="none" rotWithShape="1">
            <a:gsLst>
              <a:gs pos="0">
                <a:srgbClr val="F18441">
                  <a:shade val="30000"/>
                  <a:satMod val="115000"/>
                </a:srgbClr>
              </a:gs>
              <a:gs pos="50000">
                <a:srgbClr val="F18441">
                  <a:shade val="67500"/>
                  <a:satMod val="115000"/>
                </a:srgbClr>
              </a:gs>
              <a:gs pos="100000">
                <a:srgbClr val="F1844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latin typeface="Arial" panose="020B0604020202020204" pitchFamily="34" charset="0"/>
                <a:cs typeface="Arial" panose="020B0604020202020204" pitchFamily="34" charset="0"/>
              </a:rPr>
              <a:t>Obligatoriedad de las decisiones</a:t>
            </a:r>
          </a:p>
          <a:p>
            <a:pPr algn="ctr"/>
            <a:endParaRPr lang="es-CO"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CO" sz="1200" dirty="0">
                <a:latin typeface="Arial" panose="020B0604020202020204" pitchFamily="34" charset="0"/>
                <a:cs typeface="Arial" panose="020B0604020202020204" pitchFamily="34" charset="0"/>
              </a:rPr>
              <a:t>Son de obligatorio cumplimiento para las personas de apoyo designadas a través de la directiva anticipada.</a:t>
            </a:r>
          </a:p>
          <a:p>
            <a:pPr marL="171450" indent="-171450" algn="just">
              <a:buFont typeface="Arial" panose="020B0604020202020204" pitchFamily="34" charset="0"/>
              <a:buChar char="•"/>
            </a:pPr>
            <a:endParaRPr lang="es-CO"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CO" sz="1200" dirty="0">
                <a:latin typeface="Arial" panose="020B0604020202020204" pitchFamily="34" charset="0"/>
                <a:cs typeface="Arial" panose="020B0604020202020204" pitchFamily="34" charset="0"/>
              </a:rPr>
              <a:t>Son de obligatorio cumplimiento para el tercero, siempre y cuando se trate de obligaciones de no hacer que no sean contrarias a la ley, o cuando verse sobre procedimientos médicos</a:t>
            </a:r>
          </a:p>
        </p:txBody>
      </p:sp>
      <p:sp>
        <p:nvSpPr>
          <p:cNvPr id="9" name="Rectángulo redondeado 8"/>
          <p:cNvSpPr/>
          <p:nvPr/>
        </p:nvSpPr>
        <p:spPr>
          <a:xfrm>
            <a:off x="4984205" y="1675494"/>
            <a:ext cx="2355990" cy="2154941"/>
          </a:xfrm>
          <a:prstGeom prst="roundRect">
            <a:avLst/>
          </a:prstGeom>
          <a:gradFill flip="none" rotWithShape="1">
            <a:gsLst>
              <a:gs pos="0">
                <a:srgbClr val="F18441">
                  <a:shade val="30000"/>
                  <a:satMod val="115000"/>
                </a:srgbClr>
              </a:gs>
              <a:gs pos="50000">
                <a:srgbClr val="F18441">
                  <a:shade val="67500"/>
                  <a:satMod val="115000"/>
                </a:srgbClr>
              </a:gs>
              <a:gs pos="100000">
                <a:srgbClr val="F1844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latin typeface="Arial" panose="020B0604020202020204" pitchFamily="34" charset="0"/>
                <a:cs typeface="Arial" panose="020B0604020202020204" pitchFamily="34" charset="0"/>
              </a:rPr>
              <a:t>Prevalencia de voluntad posterior</a:t>
            </a:r>
          </a:p>
          <a:p>
            <a:pPr algn="ctr"/>
            <a:endParaRPr lang="es-CO" sz="1200" b="1" dirty="0">
              <a:latin typeface="Arial" panose="020B0604020202020204" pitchFamily="34" charset="0"/>
              <a:cs typeface="Arial" panose="020B0604020202020204" pitchFamily="34" charset="0"/>
            </a:endParaRPr>
          </a:p>
          <a:p>
            <a:pPr algn="just"/>
            <a:r>
              <a:rPr lang="es-CO" sz="1200" dirty="0">
                <a:latin typeface="Arial" panose="020B0604020202020204" pitchFamily="34" charset="0"/>
                <a:cs typeface="Arial" panose="020B0604020202020204" pitchFamily="34" charset="0"/>
              </a:rPr>
              <a:t>La suscripción de una directiva anticipada no invalida la voluntad y preferencias expresadas por la persona titular del acto con posterioridad a la suscripción de la misma.</a:t>
            </a:r>
          </a:p>
        </p:txBody>
      </p:sp>
      <p:sp>
        <p:nvSpPr>
          <p:cNvPr id="10" name="Rectángulo redondeado 9"/>
          <p:cNvSpPr/>
          <p:nvPr/>
        </p:nvSpPr>
        <p:spPr>
          <a:xfrm>
            <a:off x="8135456" y="1694230"/>
            <a:ext cx="3323119" cy="2154941"/>
          </a:xfrm>
          <a:prstGeom prst="roundRect">
            <a:avLst/>
          </a:prstGeom>
          <a:gradFill flip="none" rotWithShape="1">
            <a:gsLst>
              <a:gs pos="0">
                <a:srgbClr val="F18441">
                  <a:shade val="30000"/>
                  <a:satMod val="115000"/>
                </a:srgbClr>
              </a:gs>
              <a:gs pos="50000">
                <a:srgbClr val="F18441">
                  <a:shade val="67500"/>
                  <a:satMod val="115000"/>
                </a:srgbClr>
              </a:gs>
              <a:gs pos="100000">
                <a:srgbClr val="F18441">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latin typeface="Arial" panose="020B0604020202020204" pitchFamily="34" charset="0"/>
                <a:cs typeface="Arial" panose="020B0604020202020204" pitchFamily="34" charset="0"/>
              </a:rPr>
              <a:t>Cláusula de voluntad perenne</a:t>
            </a:r>
          </a:p>
          <a:p>
            <a:pPr algn="ctr"/>
            <a:endParaRPr lang="es-CO" sz="1000" b="1" dirty="0">
              <a:latin typeface="Arial" panose="020B0604020202020204" pitchFamily="34" charset="0"/>
              <a:cs typeface="Arial" panose="020B0604020202020204" pitchFamily="34" charset="0"/>
            </a:endParaRPr>
          </a:p>
          <a:p>
            <a:pPr algn="just"/>
            <a:r>
              <a:rPr lang="es-CO" sz="1200" dirty="0">
                <a:latin typeface="Arial" panose="020B0604020202020204" pitchFamily="34" charset="0"/>
                <a:cs typeface="Arial" panose="020B0604020202020204" pitchFamily="34" charset="0"/>
              </a:rPr>
              <a:t>Invalida de manera anticipada las declaraciones de voluntad y preferencias que exprese con posterioridad a la suscripción de la directiva anticipada, siempre que contradigan las decisiones establecidas en esta. </a:t>
            </a:r>
          </a:p>
          <a:p>
            <a:pPr algn="just"/>
            <a:endParaRPr lang="es-CO" sz="1000" dirty="0">
              <a:latin typeface="Arial" panose="020B0604020202020204" pitchFamily="34" charset="0"/>
              <a:cs typeface="Arial" panose="020B0604020202020204" pitchFamily="34" charset="0"/>
            </a:endParaRPr>
          </a:p>
          <a:p>
            <a:pPr algn="just"/>
            <a:r>
              <a:rPr lang="es-CO" sz="1200" dirty="0">
                <a:latin typeface="Arial" panose="020B0604020202020204" pitchFamily="34" charset="0"/>
                <a:cs typeface="Arial" panose="020B0604020202020204" pitchFamily="34" charset="0"/>
              </a:rPr>
              <a:t>Puede ser modificada, sustituida o revocada. </a:t>
            </a:r>
          </a:p>
        </p:txBody>
      </p:sp>
      <p:sp>
        <p:nvSpPr>
          <p:cNvPr id="11" name="Rectángulo redondeado 10"/>
          <p:cNvSpPr/>
          <p:nvPr/>
        </p:nvSpPr>
        <p:spPr>
          <a:xfrm>
            <a:off x="1778646" y="4195610"/>
            <a:ext cx="3205559" cy="2281390"/>
          </a:xfrm>
          <a:prstGeom prst="roundRect">
            <a:avLst/>
          </a:prstGeom>
          <a:gradFill flip="none" rotWithShape="1">
            <a:gsLst>
              <a:gs pos="0">
                <a:srgbClr val="ED6511">
                  <a:shade val="30000"/>
                  <a:satMod val="115000"/>
                </a:srgbClr>
              </a:gs>
              <a:gs pos="50000">
                <a:srgbClr val="ED6511">
                  <a:shade val="67500"/>
                  <a:satMod val="115000"/>
                </a:srgbClr>
              </a:gs>
              <a:gs pos="100000">
                <a:srgbClr val="ED6511">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latin typeface="Arial" panose="020B0604020202020204" pitchFamily="34" charset="0"/>
                <a:cs typeface="Arial" panose="020B0604020202020204" pitchFamily="34" charset="0"/>
              </a:rPr>
              <a:t>Incorporación en la historia clínica</a:t>
            </a:r>
          </a:p>
          <a:p>
            <a:pPr algn="ctr"/>
            <a:endParaRPr lang="es-CO" sz="1200" b="1" dirty="0">
              <a:latin typeface="Arial" panose="020B0604020202020204" pitchFamily="34" charset="0"/>
              <a:cs typeface="Arial" panose="020B0604020202020204" pitchFamily="34" charset="0"/>
            </a:endParaRPr>
          </a:p>
          <a:p>
            <a:pPr algn="just"/>
            <a:r>
              <a:rPr lang="es-CO" sz="1200" b="1" dirty="0">
                <a:latin typeface="Arial" panose="020B0604020202020204" pitchFamily="34" charset="0"/>
                <a:cs typeface="Arial" panose="020B0604020202020204" pitchFamily="34" charset="0"/>
              </a:rPr>
              <a:t>Se puede solicitar que se incorpore en la historia clínica una copia del acta, como anexo de la historia clínica, con el fin de garantizar el respeto de las decisiones establecidas en la misma, siempre que las decisiones allí contenidas tengan relación con la atención en salud que decide o no recibir.</a:t>
            </a:r>
          </a:p>
        </p:txBody>
      </p:sp>
      <p:sp>
        <p:nvSpPr>
          <p:cNvPr id="12" name="Rectángulo redondeado 11"/>
          <p:cNvSpPr/>
          <p:nvPr/>
        </p:nvSpPr>
        <p:spPr>
          <a:xfrm>
            <a:off x="6394890" y="4195610"/>
            <a:ext cx="4421976" cy="2281390"/>
          </a:xfrm>
          <a:prstGeom prst="roundRect">
            <a:avLst/>
          </a:prstGeom>
          <a:gradFill flip="none" rotWithShape="1">
            <a:gsLst>
              <a:gs pos="0">
                <a:srgbClr val="ED6511">
                  <a:shade val="30000"/>
                  <a:satMod val="115000"/>
                </a:srgbClr>
              </a:gs>
              <a:gs pos="50000">
                <a:srgbClr val="ED6511">
                  <a:shade val="67500"/>
                  <a:satMod val="115000"/>
                </a:srgbClr>
              </a:gs>
              <a:gs pos="100000">
                <a:srgbClr val="ED6511">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latin typeface="Arial" panose="020B0604020202020204" pitchFamily="34" charset="0"/>
                <a:cs typeface="Arial" panose="020B0604020202020204" pitchFamily="34" charset="0"/>
              </a:rPr>
              <a:t>Modificación, sustitución y revocación</a:t>
            </a:r>
          </a:p>
          <a:p>
            <a:pPr algn="just"/>
            <a:endParaRPr lang="es-CO" sz="1200" b="1" dirty="0">
              <a:latin typeface="Arial" panose="020B0604020202020204" pitchFamily="34" charset="0"/>
              <a:cs typeface="Arial" panose="020B0604020202020204" pitchFamily="34" charset="0"/>
            </a:endParaRPr>
          </a:p>
          <a:p>
            <a:pPr algn="just"/>
            <a:r>
              <a:rPr lang="es-CO" sz="1200" b="1" u="sng" dirty="0">
                <a:latin typeface="Arial" panose="020B0604020202020204" pitchFamily="34" charset="0"/>
                <a:cs typeface="Arial" panose="020B0604020202020204" pitchFamily="34" charset="0"/>
              </a:rPr>
              <a:t>Modificación:</a:t>
            </a:r>
            <a:r>
              <a:rPr lang="es-CO" sz="1200" b="1" dirty="0">
                <a:latin typeface="Arial" panose="020B0604020202020204" pitchFamily="34" charset="0"/>
                <a:cs typeface="Arial" panose="020B0604020202020204" pitchFamily="34" charset="0"/>
              </a:rPr>
              <a:t> </a:t>
            </a:r>
            <a:r>
              <a:rPr lang="es-CO" sz="1200" dirty="0">
                <a:latin typeface="Arial" panose="020B0604020202020204" pitchFamily="34" charset="0"/>
                <a:cs typeface="Arial" panose="020B0604020202020204" pitchFamily="34" charset="0"/>
              </a:rPr>
              <a:t>Cuando se cambie de manera parcial el contenido de la directiva anticipada.</a:t>
            </a:r>
          </a:p>
          <a:p>
            <a:pPr algn="just"/>
            <a:r>
              <a:rPr lang="es-CO" sz="1200" b="1" dirty="0">
                <a:latin typeface="Arial" panose="020B0604020202020204" pitchFamily="34" charset="0"/>
                <a:cs typeface="Arial" panose="020B0604020202020204" pitchFamily="34" charset="0"/>
              </a:rPr>
              <a:t> </a:t>
            </a:r>
          </a:p>
          <a:p>
            <a:pPr algn="just"/>
            <a:r>
              <a:rPr lang="es-CO" sz="1200" b="1" u="sng" dirty="0">
                <a:latin typeface="Arial" panose="020B0604020202020204" pitchFamily="34" charset="0"/>
                <a:cs typeface="Arial" panose="020B0604020202020204" pitchFamily="34" charset="0"/>
              </a:rPr>
              <a:t>Sustitución: </a:t>
            </a:r>
            <a:r>
              <a:rPr lang="es-CO" sz="1200" dirty="0">
                <a:latin typeface="Arial" panose="020B0604020202020204" pitchFamily="34" charset="0"/>
                <a:cs typeface="Arial" panose="020B0604020202020204" pitchFamily="34" charset="0"/>
              </a:rPr>
              <a:t>Cuando se le prive de efectos al contenido original, otorgando efectos jurídicos a uno nuevo en su lugar.</a:t>
            </a:r>
          </a:p>
          <a:p>
            <a:pPr algn="just"/>
            <a:endParaRPr lang="es-CO" sz="1200" b="1" dirty="0">
              <a:latin typeface="Arial" panose="020B0604020202020204" pitchFamily="34" charset="0"/>
              <a:cs typeface="Arial" panose="020B0604020202020204" pitchFamily="34" charset="0"/>
            </a:endParaRPr>
          </a:p>
          <a:p>
            <a:pPr algn="just"/>
            <a:r>
              <a:rPr lang="es-CO" sz="1200" b="1" u="sng" dirty="0">
                <a:latin typeface="Arial" panose="020B0604020202020204" pitchFamily="34" charset="0"/>
                <a:cs typeface="Arial" panose="020B0604020202020204" pitchFamily="34" charset="0"/>
              </a:rPr>
              <a:t>Revocación: </a:t>
            </a:r>
            <a:r>
              <a:rPr lang="es-CO" sz="1200" dirty="0">
                <a:latin typeface="Arial" panose="020B0604020202020204" pitchFamily="34" charset="0"/>
                <a:cs typeface="Arial" panose="020B0604020202020204" pitchFamily="34" charset="0"/>
              </a:rPr>
              <a:t>Cuando la persona titular del acto manifieste su voluntad de dejar sin efectos del contenido del mismo de manera definitiva.</a:t>
            </a:r>
          </a:p>
        </p:txBody>
      </p:sp>
    </p:spTree>
    <p:extLst>
      <p:ext uri="{BB962C8B-B14F-4D97-AF65-F5344CB8AC3E}">
        <p14:creationId xmlns:p14="http://schemas.microsoft.com/office/powerpoint/2010/main" val="1902356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dirty="0">
                <a:solidFill>
                  <a:schemeClr val="bg1"/>
                </a:solidFill>
                <a:latin typeface="Helvetica" pitchFamily="2" charset="0"/>
              </a:rPr>
              <a:t>www.---------------.gov.co</a:t>
            </a:r>
          </a:p>
        </p:txBody>
      </p:sp>
      <p:sp>
        <p:nvSpPr>
          <p:cNvPr id="4" name="CuadroTexto 3"/>
          <p:cNvSpPr txBox="1"/>
          <p:nvPr/>
        </p:nvSpPr>
        <p:spPr>
          <a:xfrm>
            <a:off x="2726378" y="967216"/>
            <a:ext cx="6269558" cy="830997"/>
          </a:xfrm>
          <a:prstGeom prst="rect">
            <a:avLst/>
          </a:prstGeom>
          <a:noFill/>
        </p:spPr>
        <p:txBody>
          <a:bodyPr wrap="square" rtlCol="0">
            <a:spAutoFit/>
          </a:bodyPr>
          <a:lstStyle/>
          <a:p>
            <a:pPr algn="ctr"/>
            <a:r>
              <a:rPr lang="es-CO" sz="2400" b="1" dirty="0">
                <a:latin typeface="Arial" panose="020B0604020202020204" pitchFamily="34" charset="0"/>
                <a:cs typeface="Arial" panose="020B0604020202020204" pitchFamily="34" charset="0"/>
              </a:rPr>
              <a:t>Incorporación de Información en el SICAAC</a:t>
            </a:r>
          </a:p>
        </p:txBody>
      </p:sp>
      <p:sp>
        <p:nvSpPr>
          <p:cNvPr id="5" name="CuadroTexto 4"/>
          <p:cNvSpPr txBox="1"/>
          <p:nvPr/>
        </p:nvSpPr>
        <p:spPr>
          <a:xfrm>
            <a:off x="1045893" y="2187978"/>
            <a:ext cx="2338441" cy="338554"/>
          </a:xfrm>
          <a:prstGeom prst="rect">
            <a:avLst/>
          </a:prstGeom>
          <a:noFill/>
        </p:spPr>
        <p:txBody>
          <a:bodyPr wrap="square" rtlCol="0">
            <a:spAutoFit/>
          </a:bodyPr>
          <a:lstStyle/>
          <a:p>
            <a:pPr algn="ctr"/>
            <a:r>
              <a:rPr lang="es-CO" sz="1600" b="1" dirty="0">
                <a:latin typeface="Arial" panose="020B0604020202020204" pitchFamily="34" charset="0"/>
                <a:cs typeface="Arial" panose="020B0604020202020204" pitchFamily="34" charset="0"/>
              </a:rPr>
              <a:t>¿Qué es el SICAAC?</a:t>
            </a:r>
          </a:p>
        </p:txBody>
      </p:sp>
      <p:sp>
        <p:nvSpPr>
          <p:cNvPr id="7" name="Rectángulo redondeado 6"/>
          <p:cNvSpPr/>
          <p:nvPr/>
        </p:nvSpPr>
        <p:spPr>
          <a:xfrm>
            <a:off x="970099" y="2947041"/>
            <a:ext cx="2490030" cy="2894201"/>
          </a:xfrm>
          <a:prstGeom prst="roundRect">
            <a:avLst/>
          </a:prstGeom>
          <a:gradFill flip="none" rotWithShape="1">
            <a:gsLst>
              <a:gs pos="0">
                <a:schemeClr val="tx2">
                  <a:lumMod val="50000"/>
                  <a:shade val="30000"/>
                  <a:satMod val="115000"/>
                </a:schemeClr>
              </a:gs>
              <a:gs pos="50000">
                <a:schemeClr val="tx2">
                  <a:lumMod val="50000"/>
                  <a:shade val="67500"/>
                  <a:satMod val="115000"/>
                </a:schemeClr>
              </a:gs>
              <a:gs pos="100000">
                <a:schemeClr val="tx2">
                  <a:lumMod val="5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200" dirty="0">
                <a:latin typeface="Arial" panose="020B0604020202020204" pitchFamily="34" charset="0"/>
                <a:cs typeface="Arial" panose="020B0604020202020204" pitchFamily="34" charset="0"/>
              </a:rPr>
              <a:t>Sistema de Información de la Conciliación, el Arbitraje y la Amigable Composición para la gestión de la información relacionada con la operación de los Métodos Alternativos de Solución de Conflictos – MASC.</a:t>
            </a:r>
          </a:p>
          <a:p>
            <a:pPr algn="just"/>
            <a:endParaRPr lang="es-CO" sz="1200" dirty="0">
              <a:latin typeface="Arial" panose="020B0604020202020204" pitchFamily="34" charset="0"/>
              <a:cs typeface="Arial" panose="020B0604020202020204" pitchFamily="34" charset="0"/>
            </a:endParaRPr>
          </a:p>
          <a:p>
            <a:pPr algn="just"/>
            <a:r>
              <a:rPr lang="es-CO" sz="1200" dirty="0">
                <a:latin typeface="Arial" panose="020B0604020202020204" pitchFamily="34" charset="0"/>
                <a:cs typeface="Arial" panose="020B0604020202020204" pitchFamily="34" charset="0"/>
              </a:rPr>
              <a:t>Se registra, gestiona, consulta y reporta la información de conciliación, arbitraje, amigable composición y conciliación en insolvencia.</a:t>
            </a:r>
          </a:p>
        </p:txBody>
      </p:sp>
      <p:pic>
        <p:nvPicPr>
          <p:cNvPr id="8" name="Imagen 7"/>
          <p:cNvPicPr>
            <a:picLocks noChangeAspect="1"/>
          </p:cNvPicPr>
          <p:nvPr/>
        </p:nvPicPr>
        <p:blipFill rotWithShape="1">
          <a:blip r:embed="rId2"/>
          <a:srcRect l="28567" t="7376" r="29474" b="13232"/>
          <a:stretch/>
        </p:blipFill>
        <p:spPr>
          <a:xfrm>
            <a:off x="4319024" y="2753574"/>
            <a:ext cx="3084266" cy="3281134"/>
          </a:xfrm>
          <a:prstGeom prst="rect">
            <a:avLst/>
          </a:prstGeom>
        </p:spPr>
      </p:pic>
      <p:sp>
        <p:nvSpPr>
          <p:cNvPr id="9" name="CuadroTexto 8"/>
          <p:cNvSpPr txBox="1"/>
          <p:nvPr/>
        </p:nvSpPr>
        <p:spPr>
          <a:xfrm>
            <a:off x="8337979" y="2064867"/>
            <a:ext cx="2338441" cy="584775"/>
          </a:xfrm>
          <a:prstGeom prst="rect">
            <a:avLst/>
          </a:prstGeom>
          <a:noFill/>
        </p:spPr>
        <p:txBody>
          <a:bodyPr wrap="square" rtlCol="0">
            <a:spAutoFit/>
          </a:bodyPr>
          <a:lstStyle/>
          <a:p>
            <a:pPr algn="ctr"/>
            <a:r>
              <a:rPr lang="es-CO" sz="1600" b="1" dirty="0">
                <a:latin typeface="Arial" panose="020B0604020202020204" pitchFamily="34" charset="0"/>
                <a:cs typeface="Arial" panose="020B0604020202020204" pitchFamily="34" charset="0"/>
              </a:rPr>
              <a:t>¿Qué información se incorpora?</a:t>
            </a:r>
          </a:p>
        </p:txBody>
      </p:sp>
      <p:sp>
        <p:nvSpPr>
          <p:cNvPr id="10" name="Rectángulo redondeado 9"/>
          <p:cNvSpPr/>
          <p:nvPr/>
        </p:nvSpPr>
        <p:spPr>
          <a:xfrm>
            <a:off x="8262185" y="2947041"/>
            <a:ext cx="2490030" cy="2948895"/>
          </a:xfrm>
          <a:prstGeom prst="roundRect">
            <a:avLst/>
          </a:prstGeom>
          <a:gradFill flip="none" rotWithShape="1">
            <a:gsLst>
              <a:gs pos="0">
                <a:schemeClr val="tx2">
                  <a:lumMod val="50000"/>
                  <a:shade val="30000"/>
                  <a:satMod val="115000"/>
                </a:schemeClr>
              </a:gs>
              <a:gs pos="50000">
                <a:schemeClr val="tx2">
                  <a:lumMod val="50000"/>
                  <a:shade val="67500"/>
                  <a:satMod val="115000"/>
                </a:schemeClr>
              </a:gs>
              <a:gs pos="100000">
                <a:schemeClr val="tx2">
                  <a:lumMod val="5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dirty="0">
                <a:latin typeface="Arial" panose="020B0604020202020204" pitchFamily="34" charset="0"/>
                <a:cs typeface="Arial" panose="020B0604020202020204" pitchFamily="34" charset="0"/>
              </a:rPr>
              <a:t>Constancia de no suscripción del acuerdo de apoyos.</a:t>
            </a:r>
          </a:p>
          <a:p>
            <a:pPr algn="just"/>
            <a:endParaRPr lang="es-CO" sz="1400" dirty="0">
              <a:latin typeface="Arial" panose="020B0604020202020204" pitchFamily="34" charset="0"/>
              <a:cs typeface="Arial" panose="020B0604020202020204" pitchFamily="34" charset="0"/>
            </a:endParaRPr>
          </a:p>
          <a:p>
            <a:pPr algn="just"/>
            <a:r>
              <a:rPr lang="es-CO" sz="1400" dirty="0">
                <a:latin typeface="Arial" panose="020B0604020202020204" pitchFamily="34" charset="0"/>
                <a:cs typeface="Arial" panose="020B0604020202020204" pitchFamily="34" charset="0"/>
              </a:rPr>
              <a:t>Acuerdo de apoyos.</a:t>
            </a:r>
          </a:p>
          <a:p>
            <a:pPr algn="just"/>
            <a:endParaRPr lang="es-CO" sz="1400" dirty="0">
              <a:latin typeface="Arial" panose="020B0604020202020204" pitchFamily="34" charset="0"/>
              <a:cs typeface="Arial" panose="020B0604020202020204" pitchFamily="34" charset="0"/>
            </a:endParaRPr>
          </a:p>
          <a:p>
            <a:pPr algn="just"/>
            <a:r>
              <a:rPr lang="es-CO" sz="1400" dirty="0">
                <a:latin typeface="Arial" panose="020B0604020202020204" pitchFamily="34" charset="0"/>
                <a:cs typeface="Arial" panose="020B0604020202020204" pitchFamily="34" charset="0"/>
              </a:rPr>
              <a:t>Directiva anticipada.</a:t>
            </a:r>
          </a:p>
          <a:p>
            <a:pPr algn="just"/>
            <a:endParaRPr lang="es-CO" sz="1400" dirty="0">
              <a:latin typeface="Arial" panose="020B0604020202020204" pitchFamily="34" charset="0"/>
              <a:cs typeface="Arial" panose="020B0604020202020204" pitchFamily="34" charset="0"/>
            </a:endParaRPr>
          </a:p>
          <a:p>
            <a:pPr algn="just"/>
            <a:r>
              <a:rPr lang="es-CO" sz="1400" dirty="0">
                <a:latin typeface="Arial" panose="020B0604020202020204" pitchFamily="34" charset="0"/>
                <a:cs typeface="Arial" panose="020B0604020202020204" pitchFamily="34" charset="0"/>
              </a:rPr>
              <a:t>Acta de terminación del acuerdo de apoyos.</a:t>
            </a:r>
          </a:p>
        </p:txBody>
      </p:sp>
    </p:spTree>
    <p:extLst>
      <p:ext uri="{BB962C8B-B14F-4D97-AF65-F5344CB8AC3E}">
        <p14:creationId xmlns:p14="http://schemas.microsoft.com/office/powerpoint/2010/main" val="19311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dirty="0">
                <a:solidFill>
                  <a:schemeClr val="bg1"/>
                </a:solidFill>
                <a:latin typeface="Helvetica" pitchFamily="2" charset="0"/>
              </a:rPr>
              <a:t>www.---------------.gov.co</a:t>
            </a:r>
          </a:p>
        </p:txBody>
      </p:sp>
      <p:pic>
        <p:nvPicPr>
          <p:cNvPr id="5" name="Imagen 7" descr="Imagen que contiene Diagrama&#10;&#10;Descripción generada automáticamente">
            <a:extLst>
              <a:ext uri="{FF2B5EF4-FFF2-40B4-BE49-F238E27FC236}">
                <a16:creationId xmlns:a16="http://schemas.microsoft.com/office/drawing/2014/main" id="{BF09D671-061B-CFD4-37FD-6477A4D8D1D7}"/>
              </a:ext>
            </a:extLst>
          </p:cNvPr>
          <p:cNvPicPr>
            <a:picLocks noChangeAspect="1"/>
          </p:cNvPicPr>
          <p:nvPr/>
        </p:nvPicPr>
        <p:blipFill rotWithShape="1">
          <a:blip r:embed="rId2"/>
          <a:srcRect r="2" b="13704"/>
          <a:stretch/>
        </p:blipFill>
        <p:spPr>
          <a:xfrm>
            <a:off x="1680369" y="1759736"/>
            <a:ext cx="8831262" cy="4267831"/>
          </a:xfrm>
          <a:prstGeom prst="rect">
            <a:avLst/>
          </a:prstGeom>
          <a:effectLst>
            <a:outerShdw blurRad="50800" dist="50800" dir="5400000" algn="tl" rotWithShape="0">
              <a:prstClr val="black">
                <a:alpha val="43000"/>
              </a:prstClr>
            </a:outerShdw>
          </a:effectLst>
        </p:spPr>
      </p:pic>
    </p:spTree>
    <p:extLst>
      <p:ext uri="{BB962C8B-B14F-4D97-AF65-F5344CB8AC3E}">
        <p14:creationId xmlns:p14="http://schemas.microsoft.com/office/powerpoint/2010/main" val="1138288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02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dirty="0">
                <a:solidFill>
                  <a:schemeClr val="bg1"/>
                </a:solidFill>
                <a:latin typeface="Helvetica" pitchFamily="2" charset="0"/>
              </a:rPr>
              <a:t>www.---------------.gov.co</a:t>
            </a:r>
          </a:p>
        </p:txBody>
      </p:sp>
      <p:pic>
        <p:nvPicPr>
          <p:cNvPr id="9" name="Imagen 8"/>
          <p:cNvPicPr/>
          <p:nvPr/>
        </p:nvPicPr>
        <p:blipFill rotWithShape="1">
          <a:blip r:embed="rId2"/>
          <a:srcRect l="2263" t="43469" r="85321" b="35400"/>
          <a:stretch/>
        </p:blipFill>
        <p:spPr bwMode="auto">
          <a:xfrm>
            <a:off x="437744" y="1372706"/>
            <a:ext cx="5265225" cy="4739338"/>
          </a:xfrm>
          <a:prstGeom prst="rect">
            <a:avLst/>
          </a:prstGeom>
          <a:ln>
            <a:noFill/>
          </a:ln>
          <a:extLst>
            <a:ext uri="{53640926-AAD7-44D8-BBD7-CCE9431645EC}">
              <a14:shadowObscured xmlns:a14="http://schemas.microsoft.com/office/drawing/2010/main"/>
            </a:ext>
          </a:extLst>
        </p:spPr>
      </p:pic>
      <p:sp>
        <p:nvSpPr>
          <p:cNvPr id="11" name="Título 1">
            <a:extLst>
              <a:ext uri="{FF2B5EF4-FFF2-40B4-BE49-F238E27FC236}">
                <a16:creationId xmlns:a16="http://schemas.microsoft.com/office/drawing/2014/main" id="{BF900E92-25EA-4890-6F16-3F834F28DB6D}"/>
              </a:ext>
            </a:extLst>
          </p:cNvPr>
          <p:cNvSpPr>
            <a:spLocks noGrp="1"/>
          </p:cNvSpPr>
          <p:nvPr>
            <p:ph type="title"/>
          </p:nvPr>
        </p:nvSpPr>
        <p:spPr>
          <a:xfrm>
            <a:off x="7159096" y="2310063"/>
            <a:ext cx="3543464" cy="3264010"/>
          </a:xfrm>
        </p:spPr>
        <p:txBody>
          <a:bodyPr vert="horz" lIns="91440" tIns="45720" rIns="91440" bIns="45720" rtlCol="0" anchor="b">
            <a:noAutofit/>
          </a:bodyPr>
          <a:lstStyle/>
          <a:p>
            <a:r>
              <a:rPr lang="en-US" sz="3300" b="1" dirty="0" err="1">
                <a:ea typeface="+mj-lt"/>
                <a:cs typeface="+mj-lt"/>
              </a:rPr>
              <a:t>Convención</a:t>
            </a:r>
            <a:r>
              <a:rPr lang="en-US" sz="3300" b="1" dirty="0">
                <a:ea typeface="+mj-lt"/>
                <a:cs typeface="+mj-lt"/>
              </a:rPr>
              <a:t> de </a:t>
            </a:r>
            <a:r>
              <a:rPr lang="en-US" sz="3300" b="1" dirty="0" err="1">
                <a:ea typeface="+mj-lt"/>
                <a:cs typeface="+mj-lt"/>
              </a:rPr>
              <a:t>Naciones</a:t>
            </a:r>
            <a:r>
              <a:rPr lang="en-US" sz="3300" b="1" dirty="0">
                <a:ea typeface="+mj-lt"/>
                <a:cs typeface="+mj-lt"/>
              </a:rPr>
              <a:t> </a:t>
            </a:r>
            <a:r>
              <a:rPr lang="en-US" sz="3300" b="1" dirty="0" err="1">
                <a:ea typeface="+mj-lt"/>
                <a:cs typeface="+mj-lt"/>
              </a:rPr>
              <a:t>Unidas</a:t>
            </a:r>
            <a:r>
              <a:rPr lang="en-US" sz="3300" b="1" dirty="0">
                <a:ea typeface="+mj-lt"/>
                <a:cs typeface="+mj-lt"/>
              </a:rPr>
              <a:t> </a:t>
            </a:r>
            <a:r>
              <a:rPr lang="en-US" sz="3300" b="1" dirty="0" err="1">
                <a:ea typeface="+mj-lt"/>
                <a:cs typeface="+mj-lt"/>
              </a:rPr>
              <a:t>sobre</a:t>
            </a:r>
            <a:r>
              <a:rPr lang="en-US" sz="3300" b="1" dirty="0">
                <a:ea typeface="+mj-lt"/>
                <a:cs typeface="+mj-lt"/>
              </a:rPr>
              <a:t> </a:t>
            </a:r>
            <a:r>
              <a:rPr lang="en-US" sz="3300" b="1" dirty="0" err="1">
                <a:ea typeface="+mj-lt"/>
                <a:cs typeface="+mj-lt"/>
              </a:rPr>
              <a:t>los</a:t>
            </a:r>
            <a:r>
              <a:rPr lang="en-US" sz="3300" b="1" dirty="0">
                <a:ea typeface="+mj-lt"/>
                <a:cs typeface="+mj-lt"/>
              </a:rPr>
              <a:t> Derechos de las Personas con </a:t>
            </a:r>
            <a:r>
              <a:rPr lang="en-US" sz="3300" b="1" dirty="0" err="1">
                <a:ea typeface="+mj-lt"/>
                <a:cs typeface="+mj-lt"/>
              </a:rPr>
              <a:t>Discapacidad</a:t>
            </a:r>
            <a:r>
              <a:rPr lang="en-US" sz="3300" b="1" dirty="0">
                <a:ea typeface="+mj-lt"/>
                <a:cs typeface="+mj-lt"/>
              </a:rPr>
              <a:t> </a:t>
            </a:r>
          </a:p>
        </p:txBody>
      </p:sp>
    </p:spTree>
    <p:extLst>
      <p:ext uri="{BB962C8B-B14F-4D97-AF65-F5344CB8AC3E}">
        <p14:creationId xmlns:p14="http://schemas.microsoft.com/office/powerpoint/2010/main" val="2438443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dirty="0">
                <a:solidFill>
                  <a:schemeClr val="bg1"/>
                </a:solidFill>
                <a:latin typeface="Helvetica" pitchFamily="2" charset="0"/>
              </a:rPr>
              <a:t>www.---------------.gov.co</a:t>
            </a:r>
          </a:p>
        </p:txBody>
      </p:sp>
      <p:pic>
        <p:nvPicPr>
          <p:cNvPr id="3" name="Imagen 2"/>
          <p:cNvPicPr/>
          <p:nvPr/>
        </p:nvPicPr>
        <p:blipFill rotWithShape="1">
          <a:blip r:embed="rId2"/>
          <a:srcRect l="2263" t="43469" r="85321" b="35400"/>
          <a:stretch/>
        </p:blipFill>
        <p:spPr bwMode="auto">
          <a:xfrm>
            <a:off x="4397852" y="1309191"/>
            <a:ext cx="3396293" cy="2881928"/>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1716505" y="4484008"/>
            <a:ext cx="8758989" cy="1569660"/>
          </a:xfrm>
          <a:prstGeom prst="rect">
            <a:avLst/>
          </a:prstGeom>
        </p:spPr>
        <p:txBody>
          <a:bodyPr wrap="square">
            <a:spAutoFit/>
          </a:bodyPr>
          <a:lstStyle/>
          <a:p>
            <a:pPr algn="just">
              <a:lnSpc>
                <a:spcPct val="80000"/>
              </a:lnSpc>
              <a:spcBef>
                <a:spcPts val="1000"/>
              </a:spcBef>
            </a:pPr>
            <a:r>
              <a:rPr lang="es-CO" sz="2400" dirty="0">
                <a:ea typeface="+mj-lt"/>
                <a:cs typeface="+mj-lt"/>
              </a:rPr>
              <a:t>Es un instrumento internacional que tiene por objeto promover, proteger y asegurar el goce pleno y en condiciones de igualdad de todos los derechos humanos y libertades fundamentales por todas las personas con discapacidad, y promover el respeto de su dignidad inherente.</a:t>
            </a:r>
          </a:p>
        </p:txBody>
      </p:sp>
    </p:spTree>
    <p:extLst>
      <p:ext uri="{BB962C8B-B14F-4D97-AF65-F5344CB8AC3E}">
        <p14:creationId xmlns:p14="http://schemas.microsoft.com/office/powerpoint/2010/main" val="2594902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7DD871E-9050-4839-F60E-6051114C0399}"/>
              </a:ext>
            </a:extLst>
          </p:cNvPr>
          <p:cNvSpPr txBox="1"/>
          <p:nvPr/>
        </p:nvSpPr>
        <p:spPr>
          <a:xfrm>
            <a:off x="5225409" y="6639446"/>
            <a:ext cx="1741182" cy="261610"/>
          </a:xfrm>
          <a:prstGeom prst="rect">
            <a:avLst/>
          </a:prstGeom>
          <a:noFill/>
        </p:spPr>
        <p:txBody>
          <a:bodyPr wrap="none" rtlCol="0">
            <a:spAutoFit/>
          </a:bodyPr>
          <a:lstStyle/>
          <a:p>
            <a:r>
              <a:rPr lang="es-CO" sz="1100" b="1" dirty="0">
                <a:solidFill>
                  <a:schemeClr val="bg1"/>
                </a:solidFill>
                <a:latin typeface="Helvetica" pitchFamily="2" charset="0"/>
              </a:rPr>
              <a:t>www.---------------.gov.co</a:t>
            </a:r>
          </a:p>
        </p:txBody>
      </p:sp>
      <p:pic>
        <p:nvPicPr>
          <p:cNvPr id="3" name="Imagen 2"/>
          <p:cNvPicPr/>
          <p:nvPr/>
        </p:nvPicPr>
        <p:blipFill rotWithShape="1">
          <a:blip r:embed="rId2"/>
          <a:srcRect l="2263" t="43469" r="85321" b="35400"/>
          <a:stretch/>
        </p:blipFill>
        <p:spPr bwMode="auto">
          <a:xfrm>
            <a:off x="4397852" y="1309191"/>
            <a:ext cx="3396293" cy="2881928"/>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1716505" y="4484008"/>
            <a:ext cx="8758989" cy="1402435"/>
          </a:xfrm>
          <a:prstGeom prst="rect">
            <a:avLst/>
          </a:prstGeom>
        </p:spPr>
        <p:txBody>
          <a:bodyPr wrap="square">
            <a:spAutoFit/>
          </a:bodyPr>
          <a:lstStyle/>
          <a:p>
            <a:pPr algn="ctr">
              <a:lnSpc>
                <a:spcPct val="80000"/>
              </a:lnSpc>
              <a:spcBef>
                <a:spcPts val="1000"/>
              </a:spcBef>
            </a:pPr>
            <a:r>
              <a:rPr lang="es-CO" sz="2400" dirty="0">
                <a:ea typeface="+mj-lt"/>
                <a:cs typeface="+mj-lt"/>
              </a:rPr>
              <a:t>Artículo 12. </a:t>
            </a:r>
          </a:p>
          <a:p>
            <a:pPr algn="ctr">
              <a:lnSpc>
                <a:spcPct val="80000"/>
              </a:lnSpc>
              <a:spcBef>
                <a:spcPts val="1000"/>
              </a:spcBef>
            </a:pPr>
            <a:r>
              <a:rPr lang="es-CO" sz="2400" dirty="0"/>
              <a:t>Los Estados Partes reconocerán que las personas con discapacidad tienen capacidad jurídica en igualdad de condiciones con las demás en todos los aspectos de la vida.</a:t>
            </a:r>
          </a:p>
        </p:txBody>
      </p:sp>
    </p:spTree>
    <p:extLst>
      <p:ext uri="{BB962C8B-B14F-4D97-AF65-F5344CB8AC3E}">
        <p14:creationId xmlns:p14="http://schemas.microsoft.com/office/powerpoint/2010/main" val="2014739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3E9FF8-726C-C90D-F2BB-C32B8EBE4472}"/>
              </a:ext>
            </a:extLst>
          </p:cNvPr>
          <p:cNvSpPr txBox="1"/>
          <p:nvPr/>
        </p:nvSpPr>
        <p:spPr>
          <a:xfrm>
            <a:off x="5206976" y="6639446"/>
            <a:ext cx="1778052" cy="261610"/>
          </a:xfrm>
          <a:prstGeom prst="rect">
            <a:avLst/>
          </a:prstGeom>
          <a:noFill/>
        </p:spPr>
        <p:txBody>
          <a:bodyPr wrap="none" rtlCol="0">
            <a:spAutoFit/>
          </a:bodyPr>
          <a:lstStyle/>
          <a:p>
            <a:pPr algn="ctr"/>
            <a:r>
              <a:rPr lang="es-CO" sz="1100" b="1" dirty="0">
                <a:solidFill>
                  <a:schemeClr val="bg1"/>
                </a:solidFill>
                <a:latin typeface="Helvetica" pitchFamily="2" charset="0"/>
              </a:rPr>
              <a:t>www.minjusticia.gov.co</a:t>
            </a:r>
          </a:p>
        </p:txBody>
      </p:sp>
      <p:sp>
        <p:nvSpPr>
          <p:cNvPr id="7" name="Título 1">
            <a:extLst>
              <a:ext uri="{FF2B5EF4-FFF2-40B4-BE49-F238E27FC236}">
                <a16:creationId xmlns:a16="http://schemas.microsoft.com/office/drawing/2014/main" id="{573BDD87-7E51-F4D0-46F9-2D3CA3E9FE2B}"/>
              </a:ext>
            </a:extLst>
          </p:cNvPr>
          <p:cNvSpPr txBox="1">
            <a:spLocks/>
          </p:cNvSpPr>
          <p:nvPr/>
        </p:nvSpPr>
        <p:spPr>
          <a:xfrm>
            <a:off x="1670761" y="1398849"/>
            <a:ext cx="4030148" cy="599908"/>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t>Capacidad legal</a:t>
            </a:r>
            <a:endParaRPr lang="en-US" sz="4000" b="1" dirty="0"/>
          </a:p>
        </p:txBody>
      </p:sp>
      <p:sp>
        <p:nvSpPr>
          <p:cNvPr id="9" name="CuadroTexto 8"/>
          <p:cNvSpPr txBox="1"/>
          <p:nvPr/>
        </p:nvSpPr>
        <p:spPr>
          <a:xfrm>
            <a:off x="1103610" y="2315900"/>
            <a:ext cx="5164450" cy="707886"/>
          </a:xfrm>
          <a:prstGeom prst="rect">
            <a:avLst/>
          </a:prstGeom>
          <a:noFill/>
        </p:spPr>
        <p:txBody>
          <a:bodyPr wrap="square" rtlCol="0">
            <a:spAutoFit/>
          </a:bodyPr>
          <a:lstStyle/>
          <a:p>
            <a:pPr algn="ctr"/>
            <a:r>
              <a:rPr lang="es-CO" sz="2000" dirty="0">
                <a:latin typeface="Arial" panose="020B0604020202020204" pitchFamily="34" charset="0"/>
                <a:cs typeface="Arial" panose="020B0604020202020204" pitchFamily="34" charset="0"/>
              </a:rPr>
              <a:t>Aptitud para ser titular de derechos y ejercerlos</a:t>
            </a:r>
          </a:p>
        </p:txBody>
      </p:sp>
      <p:sp>
        <p:nvSpPr>
          <p:cNvPr id="10" name="Rectángulo redondeado 9"/>
          <p:cNvSpPr/>
          <p:nvPr/>
        </p:nvSpPr>
        <p:spPr>
          <a:xfrm>
            <a:off x="418546" y="3364331"/>
            <a:ext cx="2912972" cy="2550859"/>
          </a:xfrm>
          <a:prstGeom prst="roundRect">
            <a:avLst/>
          </a:prstGeom>
          <a:gradFill flip="none" rotWithShape="1">
            <a:gsLst>
              <a:gs pos="0">
                <a:srgbClr val="3C6C57">
                  <a:shade val="30000"/>
                  <a:satMod val="115000"/>
                </a:srgbClr>
              </a:gs>
              <a:gs pos="50000">
                <a:srgbClr val="3C6C57">
                  <a:shade val="67500"/>
                  <a:satMod val="115000"/>
                </a:srgbClr>
              </a:gs>
              <a:gs pos="100000">
                <a:srgbClr val="3C6C57">
                  <a:shade val="100000"/>
                  <a:satMod val="115000"/>
                </a:srgbClr>
              </a:gs>
            </a:gsLst>
            <a:lin ang="0" scaled="1"/>
            <a:tileRect/>
          </a:gra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latin typeface="Arial" panose="020B0604020202020204" pitchFamily="34" charset="0"/>
                <a:cs typeface="Arial" panose="020B0604020202020204" pitchFamily="34" charset="0"/>
              </a:rPr>
              <a:t>Capacidad Jurídica</a:t>
            </a:r>
          </a:p>
          <a:p>
            <a:pPr algn="ctr"/>
            <a:endParaRPr lang="es-CO" sz="1400" b="1" dirty="0">
              <a:latin typeface="Arial" panose="020B0604020202020204" pitchFamily="34" charset="0"/>
              <a:cs typeface="Arial" panose="020B0604020202020204" pitchFamily="34" charset="0"/>
            </a:endParaRPr>
          </a:p>
          <a:p>
            <a:pPr algn="just"/>
            <a:r>
              <a:rPr lang="es-CO" sz="1400" dirty="0">
                <a:latin typeface="Arial" panose="020B0604020202020204" pitchFamily="34" charset="0"/>
                <a:cs typeface="Arial" panose="020B0604020202020204" pitchFamily="34" charset="0"/>
              </a:rPr>
              <a:t>La capacidad jurídica es la capacidad de ser titular de derechos y obligaciones (capacidad legal) y de ejercer esos derechos y obligaciones (legitimación para actuar). Es la clave para acceder a una participación verdadera en la sociedad</a:t>
            </a:r>
            <a:r>
              <a:rPr lang="es-CO" sz="1200" dirty="0">
                <a:latin typeface="Arial" panose="020B0604020202020204" pitchFamily="34" charset="0"/>
                <a:cs typeface="Arial" panose="020B0604020202020204" pitchFamily="34" charset="0"/>
              </a:rPr>
              <a:t>.</a:t>
            </a:r>
          </a:p>
        </p:txBody>
      </p:sp>
      <p:sp>
        <p:nvSpPr>
          <p:cNvPr id="11" name="Rectángulo redondeado 10"/>
          <p:cNvSpPr/>
          <p:nvPr/>
        </p:nvSpPr>
        <p:spPr>
          <a:xfrm>
            <a:off x="3868204" y="3364331"/>
            <a:ext cx="2955876" cy="2550859"/>
          </a:xfrm>
          <a:prstGeom prst="roundRect">
            <a:avLst/>
          </a:prstGeom>
          <a:gradFill flip="none" rotWithShape="1">
            <a:gsLst>
              <a:gs pos="0">
                <a:srgbClr val="3C6C57">
                  <a:shade val="30000"/>
                  <a:satMod val="115000"/>
                </a:srgbClr>
              </a:gs>
              <a:gs pos="50000">
                <a:srgbClr val="3C6C57">
                  <a:shade val="67500"/>
                  <a:satMod val="115000"/>
                </a:srgbClr>
              </a:gs>
              <a:gs pos="100000">
                <a:srgbClr val="3C6C57">
                  <a:shade val="100000"/>
                  <a:satMod val="115000"/>
                </a:srgbClr>
              </a:gs>
            </a:gsLst>
            <a:path path="circle">
              <a:fillToRect l="100000" t="100000"/>
            </a:path>
            <a:tileRect r="-100000" b="-100000"/>
          </a:gra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latin typeface="Arial" panose="020B0604020202020204" pitchFamily="34" charset="0"/>
                <a:cs typeface="Arial" panose="020B0604020202020204" pitchFamily="34" charset="0"/>
              </a:rPr>
              <a:t>Capacidad Mental</a:t>
            </a:r>
          </a:p>
          <a:p>
            <a:pPr algn="ctr"/>
            <a:endParaRPr lang="es-CO" sz="1200" b="1" dirty="0">
              <a:latin typeface="Arial" panose="020B0604020202020204" pitchFamily="34" charset="0"/>
              <a:cs typeface="Arial" panose="020B0604020202020204" pitchFamily="34" charset="0"/>
            </a:endParaRPr>
          </a:p>
          <a:p>
            <a:pPr algn="just"/>
            <a:r>
              <a:rPr lang="es-CO" sz="1200" b="1" dirty="0">
                <a:latin typeface="Arial" panose="020B0604020202020204" pitchFamily="34" charset="0"/>
                <a:cs typeface="Arial" panose="020B0604020202020204" pitchFamily="34" charset="0"/>
              </a:rPr>
              <a:t>La capacidad mental se refiere a la aptitud de una persona para adoptar decisiones, que naturalmente varía de una persona a otra y puede ser diferente para una persona determinada en función de muchos factores, entre ellos factores ambientales y sociales.</a:t>
            </a:r>
          </a:p>
        </p:txBody>
      </p:sp>
      <p:pic>
        <p:nvPicPr>
          <p:cNvPr id="12" name="Imagen 11"/>
          <p:cNvPicPr>
            <a:picLocks noChangeAspect="1"/>
          </p:cNvPicPr>
          <p:nvPr/>
        </p:nvPicPr>
        <p:blipFill rotWithShape="1">
          <a:blip r:embed="rId2"/>
          <a:srcRect l="32082" t="36555" r="34929" b="7992"/>
          <a:stretch/>
        </p:blipFill>
        <p:spPr>
          <a:xfrm>
            <a:off x="7653124" y="1998757"/>
            <a:ext cx="4538876" cy="4289685"/>
          </a:xfrm>
          <a:prstGeom prst="rect">
            <a:avLst/>
          </a:prstGeom>
        </p:spPr>
      </p:pic>
    </p:spTree>
    <p:extLst>
      <p:ext uri="{BB962C8B-B14F-4D97-AF65-F5344CB8AC3E}">
        <p14:creationId xmlns:p14="http://schemas.microsoft.com/office/powerpoint/2010/main" val="853279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3E9FF8-726C-C90D-F2BB-C32B8EBE4472}"/>
              </a:ext>
            </a:extLst>
          </p:cNvPr>
          <p:cNvSpPr txBox="1"/>
          <p:nvPr/>
        </p:nvSpPr>
        <p:spPr>
          <a:xfrm>
            <a:off x="5206976" y="6639446"/>
            <a:ext cx="1778052" cy="261610"/>
          </a:xfrm>
          <a:prstGeom prst="rect">
            <a:avLst/>
          </a:prstGeom>
          <a:noFill/>
        </p:spPr>
        <p:txBody>
          <a:bodyPr wrap="none" rtlCol="0">
            <a:spAutoFit/>
          </a:bodyPr>
          <a:lstStyle/>
          <a:p>
            <a:pPr algn="ctr"/>
            <a:r>
              <a:rPr lang="es-CO" sz="1100" b="1" dirty="0">
                <a:solidFill>
                  <a:schemeClr val="bg1"/>
                </a:solidFill>
                <a:latin typeface="Helvetica" pitchFamily="2" charset="0"/>
              </a:rPr>
              <a:t>www.minjusticia.gov.co</a:t>
            </a:r>
          </a:p>
        </p:txBody>
      </p:sp>
      <p:sp>
        <p:nvSpPr>
          <p:cNvPr id="3" name="Título 1">
            <a:extLst>
              <a:ext uri="{FF2B5EF4-FFF2-40B4-BE49-F238E27FC236}">
                <a16:creationId xmlns:a16="http://schemas.microsoft.com/office/drawing/2014/main" id="{573BDD87-7E51-F4D0-46F9-2D3CA3E9FE2B}"/>
              </a:ext>
            </a:extLst>
          </p:cNvPr>
          <p:cNvSpPr txBox="1">
            <a:spLocks/>
          </p:cNvSpPr>
          <p:nvPr/>
        </p:nvSpPr>
        <p:spPr>
          <a:xfrm>
            <a:off x="1743273" y="1877127"/>
            <a:ext cx="4568876" cy="1319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t>Ley 1996 de 2019</a:t>
            </a:r>
          </a:p>
        </p:txBody>
      </p:sp>
      <p:pic>
        <p:nvPicPr>
          <p:cNvPr id="5" name="Imagen 4"/>
          <p:cNvPicPr>
            <a:picLocks noChangeAspect="1"/>
          </p:cNvPicPr>
          <p:nvPr/>
        </p:nvPicPr>
        <p:blipFill rotWithShape="1">
          <a:blip r:embed="rId2"/>
          <a:srcRect l="22307" t="25495" r="57837" b="26559"/>
          <a:stretch/>
        </p:blipFill>
        <p:spPr>
          <a:xfrm>
            <a:off x="8052600" y="1019525"/>
            <a:ext cx="4139400" cy="5619921"/>
          </a:xfrm>
          <a:prstGeom prst="rect">
            <a:avLst/>
          </a:prstGeom>
        </p:spPr>
      </p:pic>
      <p:sp>
        <p:nvSpPr>
          <p:cNvPr id="2" name="Rectángulo 1"/>
          <p:cNvSpPr/>
          <p:nvPr/>
        </p:nvSpPr>
        <p:spPr>
          <a:xfrm>
            <a:off x="979711" y="3984766"/>
            <a:ext cx="6096000" cy="1569660"/>
          </a:xfrm>
          <a:prstGeom prst="rect">
            <a:avLst/>
          </a:prstGeom>
        </p:spPr>
        <p:txBody>
          <a:bodyPr>
            <a:spAutoFit/>
          </a:bodyPr>
          <a:lstStyle/>
          <a:p>
            <a:pPr algn="ctr"/>
            <a:r>
              <a:rPr lang="es-CO" sz="2400" b="1" dirty="0">
                <a:solidFill>
                  <a:srgbClr val="333333"/>
                </a:solidFill>
                <a:latin typeface="Arial" panose="020B0604020202020204" pitchFamily="34" charset="0"/>
                <a:ea typeface="Times New Roman" panose="02020603050405020304" pitchFamily="18" charset="0"/>
              </a:rPr>
              <a:t>Por medio de la cual se establece el régimen para el ejercicio de la capacidad legal de las personas con discapacidad mayores de edad</a:t>
            </a:r>
            <a:endParaRPr lang="es-CO" sz="2400" dirty="0"/>
          </a:p>
        </p:txBody>
      </p:sp>
    </p:spTree>
    <p:extLst>
      <p:ext uri="{BB962C8B-B14F-4D97-AF65-F5344CB8AC3E}">
        <p14:creationId xmlns:p14="http://schemas.microsoft.com/office/powerpoint/2010/main" val="2446772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3E9FF8-726C-C90D-F2BB-C32B8EBE4472}"/>
              </a:ext>
            </a:extLst>
          </p:cNvPr>
          <p:cNvSpPr txBox="1"/>
          <p:nvPr/>
        </p:nvSpPr>
        <p:spPr>
          <a:xfrm>
            <a:off x="5206976" y="6639446"/>
            <a:ext cx="1778052" cy="261610"/>
          </a:xfrm>
          <a:prstGeom prst="rect">
            <a:avLst/>
          </a:prstGeom>
          <a:noFill/>
        </p:spPr>
        <p:txBody>
          <a:bodyPr wrap="none" rtlCol="0">
            <a:spAutoFit/>
          </a:bodyPr>
          <a:lstStyle/>
          <a:p>
            <a:pPr algn="ctr"/>
            <a:r>
              <a:rPr lang="es-CO" sz="1100" b="1" dirty="0">
                <a:solidFill>
                  <a:schemeClr val="bg1"/>
                </a:solidFill>
                <a:latin typeface="Helvetica" pitchFamily="2" charset="0"/>
              </a:rPr>
              <a:t>www.minjusticia.gov.co</a:t>
            </a:r>
          </a:p>
        </p:txBody>
      </p:sp>
      <p:sp>
        <p:nvSpPr>
          <p:cNvPr id="8" name="Título 1">
            <a:extLst>
              <a:ext uri="{FF2B5EF4-FFF2-40B4-BE49-F238E27FC236}">
                <a16:creationId xmlns:a16="http://schemas.microsoft.com/office/drawing/2014/main" id="{573BDD87-7E51-F4D0-46F9-2D3CA3E9FE2B}"/>
              </a:ext>
            </a:extLst>
          </p:cNvPr>
          <p:cNvSpPr txBox="1">
            <a:spLocks/>
          </p:cNvSpPr>
          <p:nvPr/>
        </p:nvSpPr>
        <p:spPr>
          <a:xfrm>
            <a:off x="966946" y="1674240"/>
            <a:ext cx="4568876" cy="64596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a:t>Objeto</a:t>
            </a:r>
            <a:endParaRPr lang="en-US" sz="4000" dirty="0"/>
          </a:p>
        </p:txBody>
      </p:sp>
      <p:sp>
        <p:nvSpPr>
          <p:cNvPr id="13" name="Rectángulo 12"/>
          <p:cNvSpPr/>
          <p:nvPr/>
        </p:nvSpPr>
        <p:spPr>
          <a:xfrm>
            <a:off x="929471" y="3011031"/>
            <a:ext cx="4643826" cy="3046988"/>
          </a:xfrm>
          <a:prstGeom prst="rect">
            <a:avLst/>
          </a:prstGeom>
        </p:spPr>
        <p:txBody>
          <a:bodyPr wrap="square">
            <a:spAutoFit/>
          </a:bodyPr>
          <a:lstStyle/>
          <a:p>
            <a:pPr algn="just"/>
            <a:r>
              <a:rPr lang="es-ES_tradnl" sz="2400" dirty="0">
                <a:ea typeface="+mj-lt"/>
                <a:cs typeface="+mj-lt"/>
              </a:rPr>
              <a:t>Establecer medidas específicas para la garantía del derecho a la capacidad legal plena de las personas con discapacidad, mayores de edad, y al acceso a los apoyos que puedan requerirse para el ejercicio de la misma.</a:t>
            </a:r>
            <a:endParaRPr lang="es-CO" sz="2400" dirty="0">
              <a:ea typeface="+mj-lt"/>
              <a:cs typeface="+mj-lt"/>
            </a:endParaRPr>
          </a:p>
        </p:txBody>
      </p:sp>
      <p:pic>
        <p:nvPicPr>
          <p:cNvPr id="14" name="Imagen 13"/>
          <p:cNvPicPr/>
          <p:nvPr/>
        </p:nvPicPr>
        <p:blipFill rotWithShape="1">
          <a:blip r:embed="rId2"/>
          <a:srcRect l="16463" t="13282" r="46877" b="26343"/>
          <a:stretch/>
        </p:blipFill>
        <p:spPr bwMode="auto">
          <a:xfrm>
            <a:off x="6675122" y="1204061"/>
            <a:ext cx="5516878" cy="54353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0040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3E9FF8-726C-C90D-F2BB-C32B8EBE4472}"/>
              </a:ext>
            </a:extLst>
          </p:cNvPr>
          <p:cNvSpPr txBox="1"/>
          <p:nvPr/>
        </p:nvSpPr>
        <p:spPr>
          <a:xfrm>
            <a:off x="5206976" y="6639446"/>
            <a:ext cx="1778052" cy="261610"/>
          </a:xfrm>
          <a:prstGeom prst="rect">
            <a:avLst/>
          </a:prstGeom>
          <a:noFill/>
        </p:spPr>
        <p:txBody>
          <a:bodyPr wrap="none" rtlCol="0">
            <a:spAutoFit/>
          </a:bodyPr>
          <a:lstStyle/>
          <a:p>
            <a:pPr algn="ctr"/>
            <a:r>
              <a:rPr lang="es-CO" sz="1100" b="1" dirty="0">
                <a:solidFill>
                  <a:schemeClr val="bg1"/>
                </a:solidFill>
                <a:latin typeface="Helvetica" pitchFamily="2" charset="0"/>
              </a:rPr>
              <a:t>www.minjusticia.gov.co</a:t>
            </a:r>
          </a:p>
        </p:txBody>
      </p:sp>
      <p:sp>
        <p:nvSpPr>
          <p:cNvPr id="3" name="CuadroTexto 2"/>
          <p:cNvSpPr txBox="1"/>
          <p:nvPr/>
        </p:nvSpPr>
        <p:spPr>
          <a:xfrm>
            <a:off x="2315446" y="991673"/>
            <a:ext cx="7186411" cy="1077218"/>
          </a:xfrm>
          <a:prstGeom prst="rect">
            <a:avLst/>
          </a:prstGeom>
          <a:noFill/>
        </p:spPr>
        <p:txBody>
          <a:bodyPr wrap="square" rtlCol="0">
            <a:spAutoFit/>
          </a:bodyPr>
          <a:lstStyle/>
          <a:p>
            <a:pPr algn="ctr"/>
            <a:r>
              <a:rPr lang="es-CO" sz="3200" dirty="0"/>
              <a:t>NOVEDADES DE LA LEY 1996 DE 2019</a:t>
            </a:r>
          </a:p>
        </p:txBody>
      </p:sp>
      <p:sp>
        <p:nvSpPr>
          <p:cNvPr id="5" name="Rectángulo redondeado 4"/>
          <p:cNvSpPr/>
          <p:nvPr/>
        </p:nvSpPr>
        <p:spPr>
          <a:xfrm>
            <a:off x="1382331" y="2489064"/>
            <a:ext cx="4278537" cy="3411640"/>
          </a:xfrm>
          <a:prstGeom prst="roundRect">
            <a:avLst/>
          </a:prstGeom>
          <a:gradFill flip="none" rotWithShape="1">
            <a:gsLst>
              <a:gs pos="0">
                <a:srgbClr val="981310">
                  <a:shade val="30000"/>
                  <a:satMod val="115000"/>
                </a:srgbClr>
              </a:gs>
              <a:gs pos="50000">
                <a:srgbClr val="981310">
                  <a:shade val="67500"/>
                  <a:satMod val="115000"/>
                </a:srgbClr>
              </a:gs>
              <a:gs pos="100000">
                <a:srgbClr val="981310">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CO" dirty="0"/>
              <a:t>Elimina la interdicción.</a:t>
            </a:r>
          </a:p>
          <a:p>
            <a:pPr algn="just"/>
            <a:endParaRPr lang="es-CO" dirty="0"/>
          </a:p>
          <a:p>
            <a:pPr marL="285750" indent="-285750" algn="just">
              <a:buFont typeface="Arial" panose="020B0604020202020204" pitchFamily="34" charset="0"/>
              <a:buChar char="•"/>
            </a:pPr>
            <a:r>
              <a:rPr lang="es-CO" dirty="0"/>
              <a:t>Presunción de capacidad legal.</a:t>
            </a:r>
          </a:p>
          <a:p>
            <a:pPr algn="just"/>
            <a:endParaRPr lang="es-CO" dirty="0"/>
          </a:p>
          <a:p>
            <a:pPr marL="285750" indent="-285750" algn="just">
              <a:buFont typeface="Arial" panose="020B0604020202020204" pitchFamily="34" charset="0"/>
              <a:buChar char="•"/>
            </a:pPr>
            <a:r>
              <a:rPr lang="es-CO" dirty="0"/>
              <a:t>Toma de decisiones con apoyos.</a:t>
            </a:r>
          </a:p>
          <a:p>
            <a:pPr algn="just"/>
            <a:endParaRPr lang="es-CO" dirty="0"/>
          </a:p>
          <a:p>
            <a:pPr marL="285750" indent="-285750" algn="just">
              <a:buFont typeface="Arial" panose="020B0604020202020204" pitchFamily="34" charset="0"/>
              <a:buChar char="•"/>
            </a:pPr>
            <a:r>
              <a:rPr lang="es-CO" dirty="0"/>
              <a:t>Mecanismos de formalización de los apoyos.</a:t>
            </a:r>
          </a:p>
          <a:p>
            <a:pPr algn="just"/>
            <a:endParaRPr lang="es-CO" dirty="0"/>
          </a:p>
          <a:p>
            <a:pPr marL="285750" indent="-285750" algn="just">
              <a:buFont typeface="Arial" panose="020B0604020202020204" pitchFamily="34" charset="0"/>
              <a:buChar char="•"/>
            </a:pPr>
            <a:r>
              <a:rPr lang="es-CO" dirty="0"/>
              <a:t>Revisión de interdicción.</a:t>
            </a:r>
          </a:p>
        </p:txBody>
      </p:sp>
      <p:pic>
        <p:nvPicPr>
          <p:cNvPr id="6" name="Imagen 5"/>
          <p:cNvPicPr>
            <a:picLocks noChangeAspect="1"/>
          </p:cNvPicPr>
          <p:nvPr/>
        </p:nvPicPr>
        <p:blipFill rotWithShape="1">
          <a:blip r:embed="rId2"/>
          <a:srcRect l="27978" t="23314" r="43849" b="13744"/>
          <a:stretch/>
        </p:blipFill>
        <p:spPr>
          <a:xfrm>
            <a:off x="7570157" y="2068891"/>
            <a:ext cx="3638695" cy="4570555"/>
          </a:xfrm>
          <a:prstGeom prst="rect">
            <a:avLst/>
          </a:prstGeom>
        </p:spPr>
      </p:pic>
    </p:spTree>
    <p:extLst>
      <p:ext uri="{BB962C8B-B14F-4D97-AF65-F5344CB8AC3E}">
        <p14:creationId xmlns:p14="http://schemas.microsoft.com/office/powerpoint/2010/main" val="37214303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FCFC45DBCF30B4CAB37EDE9C1A9D4E1" ma:contentTypeVersion="1" ma:contentTypeDescription="Crear nuevo documento." ma:contentTypeScope="" ma:versionID="f70b6387531fbd25ec3615a733ebe8c3">
  <xsd:schema xmlns:xsd="http://www.w3.org/2001/XMLSchema" xmlns:xs="http://www.w3.org/2001/XMLSchema" xmlns:p="http://schemas.microsoft.com/office/2006/metadata/properties" xmlns:ns1="http://schemas.microsoft.com/sharepoint/v3" xmlns:ns2="a7177abf-44f2-4092-b380-d71683ee2afc" targetNamespace="http://schemas.microsoft.com/office/2006/metadata/properties" ma:root="true" ma:fieldsID="a3050298b23a4d9246f52dc0b09dee28" ns1:_="" ns2:_="">
    <xsd:import namespace="http://schemas.microsoft.com/sharepoint/v3"/>
    <xsd:import namespace="a7177abf-44f2-4092-b380-d71683ee2af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177abf-44f2-4092-b380-d71683ee2afc"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7177abf-44f2-4092-b380-d71683ee2afc">VVHMWH7VXTQ3-1552605669-110</_dlc_DocId>
    <_dlc_DocIdUrl xmlns="a7177abf-44f2-4092-b380-d71683ee2afc">
      <Url>https://intranet.minjusticia.gov.co/informacion/_layouts/15/DocIdRedir.aspx?ID=VVHMWH7VXTQ3-1552605669-110</Url>
      <Description>VVHMWH7VXTQ3-1552605669-110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5B5CFF7-4B43-4C73-B49B-01B4ED13D8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177abf-44f2-4092-b380-d71683ee2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954CF4-1793-4F76-B4A8-B8CF662795A6}">
  <ds:schemaRef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2006/metadata/properties"/>
    <ds:schemaRef ds:uri="http://purl.org/dc/terms/"/>
    <ds:schemaRef ds:uri="http://schemas.microsoft.com/sharepoint/v3"/>
    <ds:schemaRef ds:uri="http://schemas.microsoft.com/office/infopath/2007/PartnerControls"/>
    <ds:schemaRef ds:uri="a7177abf-44f2-4092-b380-d71683ee2afc"/>
    <ds:schemaRef ds:uri="http://www.w3.org/XML/1998/namespace"/>
  </ds:schemaRefs>
</ds:datastoreItem>
</file>

<file path=customXml/itemProps3.xml><?xml version="1.0" encoding="utf-8"?>
<ds:datastoreItem xmlns:ds="http://schemas.openxmlformats.org/officeDocument/2006/customXml" ds:itemID="{A43B38D5-9797-4E5C-9244-2C77802A0F88}">
  <ds:schemaRefs>
    <ds:schemaRef ds:uri="http://schemas.microsoft.com/sharepoint/v3/contenttype/forms"/>
  </ds:schemaRefs>
</ds:datastoreItem>
</file>

<file path=customXml/itemProps4.xml><?xml version="1.0" encoding="utf-8"?>
<ds:datastoreItem xmlns:ds="http://schemas.openxmlformats.org/officeDocument/2006/customXml" ds:itemID="{B6CA7C5D-5E37-4F4D-96D8-2E847D68E76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1893</TotalTime>
  <Words>2309</Words>
  <Application>Microsoft Office PowerPoint</Application>
  <PresentationFormat>Panorámica</PresentationFormat>
  <Paragraphs>303</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Presentación de PowerPoint</vt:lpstr>
      <vt:lpstr>TRÁMITE DE ACUERDOS DE APOYO Y DIRECTIVAS ANTICIPADAS ANTE CENTROS DE CONCILIACIÓN</vt:lpstr>
      <vt:lpstr>Convención de Naciones Unidas sobre los Derechos de las Personas con Discapacidad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WIN 10</cp:lastModifiedBy>
  <cp:revision>100</cp:revision>
  <dcterms:created xsi:type="dcterms:W3CDTF">2023-05-08T00:34:42Z</dcterms:created>
  <dcterms:modified xsi:type="dcterms:W3CDTF">2024-06-13T15:54:39Z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0x0101001FCFC45DBCF30B4CAB37EDE9C1A9D4E1</vt:lpwstr>
  </property>
  <property fmtid="{D5CDD505-2E9C-101B-9397-08002B2CF9AE}" pid="3" name="_dlc_DocIdItemGuid">
    <vt:lpwstr>c80f7a98-0bf5-4c0c-aaf8-3b9612fa152d</vt:lpwstr>
  </property>
</Properties>
</file>