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7" r:id="rId6"/>
    <p:sldId id="265" r:id="rId7"/>
    <p:sldId id="266" r:id="rId8"/>
    <p:sldId id="274" r:id="rId9"/>
    <p:sldId id="269" r:id="rId10"/>
    <p:sldId id="259" r:id="rId11"/>
    <p:sldId id="275" r:id="rId12"/>
    <p:sldId id="261" r:id="rId13"/>
    <p:sldId id="276" r:id="rId14"/>
    <p:sldId id="277" r:id="rId15"/>
    <p:sldId id="278" r:id="rId16"/>
    <p:sldId id="26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08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135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48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137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41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72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426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68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9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95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12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1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27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54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80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A4A4-D4DC-4639-9BAB-337B07024A2F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716435-EF5D-4311-AA2F-51121B445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575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BF610-50F0-4144-99CB-303435429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946" y="116621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INFANCIAS FELICES Y UNA VIDA LIBRE DE VIOLENCIA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47C353-F265-4CCD-87BA-E0F6E6C8C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945" y="3901480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s-CO" sz="3000" dirty="0"/>
              <a:t>Prohibición de la alienación parental como medio de prueba en litigios de niñez y adolescencia en asuntos de Derecho de las Familias</a:t>
            </a:r>
          </a:p>
        </p:txBody>
      </p:sp>
    </p:spTree>
    <p:extLst>
      <p:ext uri="{BB962C8B-B14F-4D97-AF65-F5344CB8AC3E}">
        <p14:creationId xmlns:p14="http://schemas.microsoft.com/office/powerpoint/2010/main" val="261240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D986-40B0-4E68-933C-499377D7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17" y="448056"/>
            <a:ext cx="8915399" cy="1199949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¿DEFICIT DE PROTECCIÓN?</a:t>
            </a:r>
            <a:endParaRPr lang="es-CO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5E51BE-890A-4753-985E-332D7E1F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6617" y="1650522"/>
            <a:ext cx="8915399" cy="475942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El denominado Síndrome de Alienación Parental, en tanto no tiene sustento científico alguno, debe proscribirse como criterio para el análisis de testimonios de niños, niñas y adolescentes en el marco de procesos administrativos y judiciales en los que se definen derechos que los involucran</a:t>
            </a:r>
            <a:endParaRPr lang="es-CO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Estándar probatorio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Responsabilidad estatal por violencia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Revisión de procesos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Acciones penales por </a:t>
            </a:r>
            <a:r>
              <a:rPr lang="es-CO" sz="2000" dirty="0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prevaricato, disciplinario por falta grave y tutela por vía de hecho</a:t>
            </a:r>
            <a:endParaRPr lang="es-CO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07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0C9F9-186C-40A3-B970-6D19A00A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562" y="406143"/>
            <a:ext cx="8911687" cy="1280890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FF5E9-2FD6-4E5F-914B-FDBFCDBB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849" y="1711509"/>
            <a:ext cx="9372416" cy="4522381"/>
          </a:xfrm>
        </p:spPr>
        <p:txBody>
          <a:bodyPr>
            <a:norm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cada caso en concreto</a:t>
            </a:r>
          </a:p>
          <a:p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Visibilizar la voz de los NNA</a:t>
            </a:r>
          </a:p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alorar la prueba testimonial racional y proporcionalmente y a través de equipos psicosociales</a:t>
            </a:r>
          </a:p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que no haya contexto de VIF</a:t>
            </a:r>
            <a:endParaRPr lang="es-C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arantizar que los NNA no sean instrumentalizados</a:t>
            </a:r>
          </a:p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la madre no sea VBG</a:t>
            </a:r>
          </a:p>
          <a:p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a los NNA su derecho a tener una familia, a una paternidad responsable, a los afectos, al respecto mutuo, a su autonomía progresiva y a una vida libre de violencia</a:t>
            </a:r>
          </a:p>
          <a:p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</a:t>
            </a:r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derechos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padre (debido proceso, defensa, buena fe, inocencia, entre otros)</a:t>
            </a:r>
          </a:p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que no haya violencia institucional</a:t>
            </a:r>
          </a:p>
          <a:p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Sanciones proporcionales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232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D4B76-99D2-44DA-9EFC-394DF3EC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72" y="368851"/>
            <a:ext cx="10515600" cy="798997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	</a:t>
            </a:r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Convencional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1D14FA-58A9-483A-B87F-ACEA40D05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4539"/>
            <a:ext cx="10515600" cy="529389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de las Naciones Unidas (1945).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Universal de Derechos Humanos (1948).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 Internacional de Derechos Civiles y Políticos (1966).</a:t>
            </a:r>
            <a:endParaRPr lang="es-CO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 Internacional de Derechos Económicos, Sociales y Culturales (1966).</a:t>
            </a:r>
            <a:endParaRPr lang="es-CO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sobre los principios fundamentales de justicia para las víctimas de delitos y del abuso de poder (1985).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 70 y 71 de Procedimiento y Prueba del Estatuto de Roma de la Corte Penal Internacional.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Americana de los Derechos y Deberes del Hombre (1948).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Convención Americana sobre Derechos Humanos (1969).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sobre la Eliminación de la Discriminación contra la Mujer (1967).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Convención sobre la Eliminación de todas las formas de Discriminación contra la Mujer (1981) (CEDAW).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030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D4B76-99D2-44DA-9EFC-394DF3EC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72" y="368851"/>
            <a:ext cx="10515600" cy="798997"/>
          </a:xfrm>
        </p:spPr>
        <p:txBody>
          <a:bodyPr>
            <a:normAutofit/>
          </a:bodyPr>
          <a:lstStyle/>
          <a:p>
            <a:r>
              <a:rPr lang="es-CO" dirty="0"/>
              <a:t>	</a:t>
            </a:r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Convencional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1D14FA-58A9-483A-B87F-ACEA40D05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5170"/>
            <a:ext cx="10515600" cy="4533499"/>
          </a:xfrm>
        </p:spPr>
        <p:txBody>
          <a:bodyPr>
            <a:normAutofit fontScale="55000" lnSpcReduction="20000"/>
          </a:bodyPr>
          <a:lstStyle/>
          <a:p>
            <a:r>
              <a:rPr lang="es-C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Recomendaciones 12 de 1989 y 19 de 1992 del Comité para la Eliminación de la Discriminación contra la Mujer.</a:t>
            </a:r>
          </a:p>
          <a:p>
            <a:endParaRPr lang="es-CO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Comité de Derechos Económicos, Sociales y Culturales en la Observación General Nro. 20.</a:t>
            </a:r>
            <a:endParaRPr lang="es-CO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O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</a:t>
            </a: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Declaración sobre la Eliminación de la Violencia en contra de la Mujer (1993).</a:t>
            </a: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Convención Interamericana para Prevenir, Sancionar y Erradicar la Violencia contra la Mujer “Convención de Belém do Pará” (1994). </a:t>
            </a:r>
          </a:p>
          <a:p>
            <a:pPr lvl="0" algn="just">
              <a:lnSpc>
                <a:spcPct val="115000"/>
              </a:lnSpc>
            </a:pPr>
            <a:endParaRPr lang="es-CO" sz="2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La Convención contra la Tortura y otros Tratos o Penas Crueles, Inhumanos o Degradantes.</a:t>
            </a:r>
          </a:p>
          <a:p>
            <a:pPr marL="457200" algn="just">
              <a:lnSpc>
                <a:spcPct val="115000"/>
              </a:lnSpc>
            </a:pP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</a:pP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La Convención sobre los Derechos del Niño.</a:t>
            </a:r>
            <a:endParaRPr lang="es-CO" sz="2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s-CO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CO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La Convención Internacional sobre la Protección de los Derechos de Todos los Trabajadores Migratorios y de sus Familiares.</a:t>
            </a:r>
          </a:p>
          <a:p>
            <a:endPara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3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D3294-69C5-44C2-999F-2B6D9DEF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Constitucional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C8DDC-A5EC-417C-800D-D4E1CC50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45"/>
            <a:ext cx="10515600" cy="3568517"/>
          </a:xfrm>
        </p:spPr>
        <p:txBody>
          <a:bodyPr/>
          <a:lstStyle/>
          <a:p>
            <a:r>
              <a:rPr lang="es-CO" dirty="0"/>
              <a:t>Preámbulo</a:t>
            </a:r>
          </a:p>
          <a:p>
            <a:r>
              <a:rPr lang="es-CO" dirty="0"/>
              <a:t>Artículos 11 y 13</a:t>
            </a:r>
          </a:p>
          <a:p>
            <a:r>
              <a:rPr lang="es-CO" dirty="0"/>
              <a:t>Artículo 17</a:t>
            </a:r>
          </a:p>
          <a:p>
            <a:r>
              <a:rPr lang="es-CO" dirty="0"/>
              <a:t>Artículos 5to, 42, 44 y 45</a:t>
            </a:r>
          </a:p>
          <a:p>
            <a:r>
              <a:rPr lang="es-CO" dirty="0"/>
              <a:t>Artículo 86</a:t>
            </a:r>
          </a:p>
        </p:txBody>
      </p:sp>
    </p:spTree>
    <p:extLst>
      <p:ext uri="{BB962C8B-B14F-4D97-AF65-F5344CB8AC3E}">
        <p14:creationId xmlns:p14="http://schemas.microsoft.com/office/powerpoint/2010/main" val="168274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E4C71-EB69-4AA5-9DEF-6464AB95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legales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B08EF3-700F-4AFF-AE1C-26BE27D1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294 de 1996 (reformada por la Ley 575 de 2000)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Ley 906 de 2004, Código Penal.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1098 de 2006, Código de la Infancia y la Adolescencia,.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1257 de 2008, mediante la cual se dictan normas de sensibilización, prevención y sanción de formas de violencia y discriminación contra las mujeres.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Decretos 652 y 4799 de 2011, sobre violencia intrafamiliar.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2734 de 2012, mediante el cual se reglamenta las medidas de atención a las mujeres víctimas de violencia.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1542 de 2012, modificación al Código de Procedimiento Penal en cuanto al carácter querellable y desistible del delito de violencia intrafamiliar.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1719 de 2014, la cual tiene por objeto la adopción de medidas para garantizar el derecho de acceso a la justicia de las víctimas de violencia sexual, en especial de la violencia sexual asociada al conflicto armado interno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1761 de 2015, por el cual se crea el delito de feminicidio.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36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9FE5A-571A-4980-8D5A-C9D46E29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12821"/>
            <a:ext cx="8911687" cy="128089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Jurisprudencia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6155C-F0A3-4636-AE29-B68EAF06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154" y="1393371"/>
            <a:ext cx="10455458" cy="5151808"/>
          </a:xfrm>
        </p:spPr>
        <p:txBody>
          <a:bodyPr>
            <a:normAutofit fontScale="92500" lnSpcReduction="10000"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Corte Suprema de Justicia 2010- 2024:</a:t>
            </a:r>
          </a:p>
          <a:p>
            <a:pPr lvl="1"/>
            <a:endParaRPr lang="es-CO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de Casación 40.455 de 2013</a:t>
            </a:r>
          </a:p>
          <a:p>
            <a:pPr lvl="1"/>
            <a:r>
              <a:rPr lang="es-CO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</a:t>
            </a:r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entencia de Casación STC2999 de 2017</a:t>
            </a: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de Casación 50958 de 2018</a:t>
            </a: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de Casación STC16106 de 2018</a:t>
            </a: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de Casación STC13427 de 2019</a:t>
            </a: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de Casación 47323 de 2019</a:t>
            </a:r>
          </a:p>
          <a:p>
            <a:pPr marL="457200" lvl="1" indent="0">
              <a:buNone/>
            </a:pPr>
            <a:endParaRPr lang="es-CO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Corte Constitucional 2010- 2024:</a:t>
            </a:r>
          </a:p>
          <a:p>
            <a:pPr lvl="1"/>
            <a:endParaRPr lang="es-CO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de T 1015 de 2010</a:t>
            </a: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T-311 de 2017</a:t>
            </a:r>
          </a:p>
          <a:p>
            <a:pPr lvl="1"/>
            <a:r>
              <a:rPr lang="es-CO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Sentencia T 033 de 2020</a:t>
            </a:r>
          </a:p>
          <a:p>
            <a:pPr lvl="1"/>
            <a:r>
              <a:rPr lang="es-CO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Sentencia T- 526 de 2023</a:t>
            </a:r>
            <a:endParaRPr lang="es-CO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095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82057-619F-42F5-80E7-9AF2E042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264" y="1479250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CONTACTO</a:t>
            </a:r>
            <a:r>
              <a:rPr lang="es-CO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E1C79-C7E6-4659-95EF-C4533C2F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04813"/>
            <a:ext cx="10515600" cy="1662283"/>
          </a:xfrm>
        </p:spPr>
        <p:txBody>
          <a:bodyPr/>
          <a:lstStyle/>
          <a:p>
            <a:r>
              <a:rPr lang="es-CO" dirty="0"/>
              <a:t>Correo electrónico	catalinacardozo@gmail.com</a:t>
            </a:r>
          </a:p>
          <a:p>
            <a:r>
              <a:rPr lang="es-CO" dirty="0" err="1"/>
              <a:t>Whatsapp</a:t>
            </a:r>
            <a:r>
              <a:rPr lang="es-CO" dirty="0"/>
              <a:t>			+(57) 300 653 82 78</a:t>
            </a:r>
          </a:p>
          <a:p>
            <a:r>
              <a:rPr lang="es-CO" dirty="0"/>
              <a:t>Twitter				@catalinachardon</a:t>
            </a:r>
          </a:p>
        </p:txBody>
      </p:sp>
    </p:spTree>
    <p:extLst>
      <p:ext uri="{BB962C8B-B14F-4D97-AF65-F5344CB8AC3E}">
        <p14:creationId xmlns:p14="http://schemas.microsoft.com/office/powerpoint/2010/main" val="220250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15A92-2835-4825-862D-DBE2F652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067" y="604860"/>
            <a:ext cx="9337611" cy="1300942"/>
          </a:xfrm>
        </p:spPr>
        <p:txBody>
          <a:bodyPr>
            <a:noAutofit/>
          </a:bodyPr>
          <a:lstStyle/>
          <a:p>
            <a:pPr algn="ctr"/>
            <a:r>
              <a:rPr lang="es-CO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rogenitura responsable = </a:t>
            </a:r>
            <a:r>
              <a:rPr lang="es-CO" sz="3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CO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acto continuo de voluntad afectiva dirigido al bienestar integral (buen vivir/ vivir sabroso) de los hijos e hijas </a:t>
            </a:r>
            <a:br>
              <a:rPr lang="es-CO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3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11C592-977D-4D3B-B1D2-759B6FC1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7" y="2591602"/>
            <a:ext cx="5016930" cy="3579000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C77E019-095D-4AA4-BCE7-7D4D1E8B9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11" y="2610852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17695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E8425-8B64-492C-8270-C01C01E7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772" y="162096"/>
            <a:ext cx="8911687" cy="128089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ALINEACIÓN PARENTAL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85AD6-6953-45D5-9BC9-9A95B852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408" y="933651"/>
            <a:ext cx="10282204" cy="5736655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 Suprema de Familia de New York (1980): interferencia inaceptable para el desarrollo del menor.</a:t>
            </a:r>
          </a:p>
          <a:p>
            <a:pPr algn="just"/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Gardner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(1985):</a:t>
            </a: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trastorno infantil el cual surge dentro de las situaciones concomitantes a las contiendas por la custodia de los hijos al momento de separarse una pareja. Principalmente inicia con comentarios denigrantes hacia otro progenitor para finalmente convertirlos en un adoctrinamiento que distorsiona y manipula la imagen que tiene el niño de su padre con el fin de “lavarle el cerebro” y contraponerlo con el objetivo de que no quiera convivir con éste y desarrolle un rechazo profundo hacia el padre alienado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dirty="0"/>
          </a:p>
          <a:p>
            <a:pPr algn="just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Carrillo y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Altahona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(2018): se genera entre un hijo con uno de sus padres, en dónde surge una relación conflictiva con el otro progenitor, en el que se ven involucrados sentimientos de desagrado, menosprecio e incluso de odio fundado por el otro progenitor en el niño para que este tenga conductas inapropiadas y rechazo hacia su padre o madre</a:t>
            </a:r>
          </a:p>
          <a:p>
            <a:pPr marL="0" indent="0" algn="just">
              <a:buNone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Ortega y Rivera (2020): principales criterios que deben ser tenidos en cuenta por parte de los peritos psicólogos para evaluar el SAP son: determinar que el progenitor alienado no está siendo rechazado por causas justificadas, identificar los síntomas de padres alienadores y realizar la valoración a los/as niños/as presuntamente alienados</a:t>
            </a:r>
          </a:p>
          <a:p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363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B1695-AC93-4345-914B-568082E7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381" y="632058"/>
            <a:ext cx="10547196" cy="6225941"/>
          </a:xfrm>
        </p:spPr>
        <p:txBody>
          <a:bodyPr>
            <a:normAutofit/>
          </a:bodyPr>
          <a:lstStyle/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Bernet (2017): estado mental, en el que se encuentra un niño cuando sus padres atraviesan un proceso conflictivo de divorcio o separación, en donde se encuentra aliado a uno sus padres que se podría llamar el “alienante principal”, rechazando en consecuencia a su otro progenitor, es decir que no quiere relacionarse con aquel sin justificación alguna, solo por lo que ha escuchado; distinto sería si el padre alienado ha teniendo comportamientos agresivos o negligentes con el menor porque el rechazo del niño estaría justificado por los episodios vividos y no por la manipulación o preferencia que tenga sobre el padre alienante. </a:t>
            </a:r>
          </a:p>
          <a:p>
            <a:pPr marL="0" indent="0" algn="just">
              <a:buNone/>
            </a:pPr>
            <a:endParaRPr lang="es-CO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Departamento de Psicología de la Universidad de los Andes</a:t>
            </a:r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 que una separación marital puede llevar a la destrucción de la imagen de uno de los padres frente a los hijos, si los adultos involucran a los hijos de forma inadecuada en sus problemas. Esto lleva a que la figura ausente –sea padre o madre- se visualice como la culpable del estrés traumático que experimentó la familia o de eventos frustrantes sufridos por la misma. Esta cuestión, a largo plazo, hace que los niños acumulen rabia hacía el progenitor alienado e, incluso, lleguen a experimentar problemas afectivos como la depresión, la asunción de roles que no le corresponden al niño y dificultades, al llegar a la adultez, para establecer relaciones de confianza con personas significativas como la pareja o los amigos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buNone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Colombiano de Psicólogos: comporta la destrucción de la imagen de uno de los padres ante los hijos y que puede afectar la salud psicológica del niño, quien puede experimentar sentimientos de abandono, indefensión, rechazo y estados de ansiedad y depresión, los que incluso pueden conducir a patrones patológicos, al abuso de sustancias psicoactivas, pensamientos suicidas, trastornos de ansiedad y angustia o a la falta de control de esfínteres. Se considera una forma de maltrato psicológico y emocional que se presenta en niveles leves, moderados y agudos.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702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A0DFE-72DC-484E-9B4C-0AFC411A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34" y="353765"/>
            <a:ext cx="8911687" cy="1280890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Pero… su autor afirma que: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98512E-A3F6-44F1-8390-694059B1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78" y="1540188"/>
            <a:ext cx="10451197" cy="513493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“Los niños sufren por la reacción exagerada a la pedofilia por parte de la sociedad”</a:t>
            </a:r>
          </a:p>
          <a:p>
            <a:pPr marL="0" indent="0" algn="just">
              <a:buNone/>
            </a:pPr>
            <a:endParaRPr lang="es-CO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consideraba que la violencia sexual masculina es abuso, por eso para él las acusaciones de abuso siempre son falsas. </a:t>
            </a:r>
          </a:p>
          <a:p>
            <a:pPr algn="just"/>
            <a:endParaRPr lang="es-CO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casos severos, recomendó a los juzgados quitar a los niños de las casas de las madres o padres que le laven el cerebro a los niños para que los pongan bajo la custodia del progenitor acusado de abuso. </a:t>
            </a:r>
          </a:p>
          <a:p>
            <a:pPr algn="just"/>
            <a:endParaRPr lang="es-CO" sz="1800" dirty="0">
              <a:solidFill>
                <a:srgbClr val="F5264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La pedofilia era una orientación sexual más y que el daño causado en los niños se ejerce porque la sociedad castiga a los pedófilos</a:t>
            </a:r>
          </a:p>
          <a:p>
            <a:pPr algn="just"/>
            <a:endParaRPr lang="es-CO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s-CO" sz="18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Todos los caminos conducen a culpar a la madre</a:t>
            </a:r>
            <a:endParaRPr lang="es-C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CO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Colombia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77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FF34-684F-4BF4-9CE0-C8C834C3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02" y="306333"/>
            <a:ext cx="8911687" cy="128089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EN CONTRA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06548-6E6B-4966-8231-1A9CA6EA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190323"/>
            <a:ext cx="10611852" cy="556709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Procuraduría Delegada con Funciones Mixtas para la Defensa de los Derechos de la Infancia, Adolescencia, la Familia y la Mujer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 de Diagnóstico y Estadístico de Trastornos Mentales y la Clasificación Internacional de Enfermedades (CIE11) de la Organización Mundial de la Salud – OMS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 de Salud y Protección Social, en el marco de la construcción de la Clasificación CIE11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ICBF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Colegio Colombiano de Psicólogos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Asociación Americana de Psicología (APA)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España: la Ley Orgánica 8/2021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Argentina: la Secretaría de Niñez, Adolescencia y Familia del Ministerio de Desarrollo Social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Comité de Derechos Humanos de la Organización de Naciones Unidas (ONU)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Plataforma de las Naciones Unidas de los mecanismos independientes sobre la violencia contra la mujer y los derechos de la mujer (EDVAW)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Comité de Expertas del Mecanismo de Seguimiento de la Convención de Belem do Pará y la Relatora Especial sobre la Violencia contra las Mujeres de las Naciones Unidas (MESECVI)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Asociación Afecto</a:t>
            </a:r>
          </a:p>
          <a:p>
            <a:pPr marL="342900" indent="-342900" algn="just">
              <a:buAutoNum type="arabicPeriod"/>
            </a:pP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Fundación Sisma Mujer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893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61AE8-9A94-4E17-923E-B866C49A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8" y="1540188"/>
            <a:ext cx="8915400" cy="5016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000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solo se instrumentaliza a los </a:t>
            </a:r>
            <a:r>
              <a:rPr lang="es-CO" sz="6000" dirty="0" err="1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nna</a:t>
            </a:r>
            <a:r>
              <a:rPr lang="es-CO" sz="6000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se instrumentaliza el sistema y las instituciones</a:t>
            </a:r>
          </a:p>
          <a:p>
            <a:pPr marL="0" indent="0" algn="ctr">
              <a:buNone/>
            </a:pPr>
            <a:endParaRPr lang="es-CO" sz="3000" dirty="0">
              <a:solidFill>
                <a:schemeClr val="accent1"/>
              </a:solidFill>
              <a:latin typeface="Arial Narrow" panose="020B0606020202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s-CO" sz="30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mujeres y a los niños los revictimiza un sistema y una justicia que parece estar a medida de los victimarios</a:t>
            </a:r>
            <a:endParaRPr lang="es-CO" sz="3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907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405CE-47C4-4B99-8685-EB3AD35A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556" y="624109"/>
            <a:ext cx="8911687" cy="128089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1"/>
                </a:solidFill>
              </a:rPr>
              <a:t>PROBLEMA JURÍDICO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57AAE-FA92-4CA5-8CAA-D41D32754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8548" y="1264554"/>
            <a:ext cx="4780852" cy="56757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TESIS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C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iolencia contra los DDHH de los NNA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sujetos de derechos, tienen capacidad (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construcción y progreso)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pensamiento y comprensión de su entorno y relaciones, tienen agencia</a:t>
            </a:r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autonomía, en su proceso de evolución y construcción de identidad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VBG contra la mujer (institucional, económica, vicaria, psicológica</a:t>
            </a:r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simbólica)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viola el acceso a la administración de justicia.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culta fenómenos de violencia intrafamiliar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6311AC-604C-4471-9842-F2CE0CE5B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264554"/>
            <a:ext cx="4313864" cy="4639290"/>
          </a:xfrm>
        </p:spPr>
        <p:txBody>
          <a:bodyPr>
            <a:normAutofit/>
          </a:bodyPr>
          <a:lstStyle/>
          <a:p>
            <a:r>
              <a:rPr lang="es-CO" dirty="0"/>
              <a:t>ANTÍTESIS</a:t>
            </a:r>
          </a:p>
          <a:p>
            <a:endParaRPr lang="es-CO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Los padres pueden instrumentalizar a los NNA y eso es violencia psicológica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C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Violenta el derecho a tener una familia y no ser separado de ella, al afecto, al respeto recíproco, a la vida libre de violencias, al derecho a visitas, a una crianza corresponsable, entre otros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384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B96EB-21A5-440C-8EA0-8586CA66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88" y="212660"/>
            <a:ext cx="963260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Es violento… </a:t>
            </a:r>
            <a:r>
              <a:rPr lang="es-CO" dirty="0">
                <a:solidFill>
                  <a:schemeClr val="accent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O" sz="3600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asarse en estereotipos y roles de género</a:t>
            </a:r>
            <a:br>
              <a:rPr lang="es-CO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B9A306-CB84-44F0-AA73-61FB2DC8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1" y="868708"/>
            <a:ext cx="5239512" cy="5248628"/>
          </a:xfrm>
        </p:spPr>
        <p:txBody>
          <a:bodyPr>
            <a:normAutofit fontScale="55000" lnSpcReduction="20000"/>
          </a:bodyPr>
          <a:lstStyle/>
          <a:p>
            <a:pPr marL="114300" indent="0" algn="just">
              <a:lnSpc>
                <a:spcPct val="107000"/>
              </a:lnSpc>
              <a:buNone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Negar el acceso a la administración de justicia, debido proceso y derecho de defensa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Devolver a las víctimas sin solución y a que convivan con sus agresores o compartan con ellos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Presunción de “no sanidad mental” de las mujeres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Obligar a las mamás denunciantes a que tomen terapia psicológica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Llamar a las mamás como “alienadoras”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Obligarlas a las mamás a pedir perdón al agresor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Afirmar que las mamás quieren obstaculizar el vínculo filo- parental o que destruyen la imagen del padre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 que las mamás deban estar agradecidas porque pagan cuota alimentaria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Manifestar que las mamás lavan el cerebro a sus hijos</a:t>
            </a: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Señalar a las madres como las victimarias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 que las mamás </a:t>
            </a: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enfermas mentales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endParaRPr lang="es-CO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D3789C-CAD6-4252-B944-88E50211A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9690" y="1164994"/>
            <a:ext cx="5431535" cy="542783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Quitarles a los hijos y entregarlas al agresor, a otro familiar o a protección ICBF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Amenazar que será entregada en adopción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Negar información del caso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Desestimar las denuncias por abuso sexual y violencia infantil cometidos contra los hijos e hijas</a:t>
            </a: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Impedirles tener abogado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peritajes sin intervención de la madre o del </a:t>
            </a:r>
            <a:r>
              <a:rPr lang="es-CO" sz="2900" dirty="0" err="1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nna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 que las madres denuncian para quedarse con la plata del padre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Denunciar a las madres por falsa denuncia</a:t>
            </a:r>
            <a:endParaRPr lang="es-CO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  <a:buSzPts val="1500"/>
              <a:buFont typeface="Calibri" panose="020F0502020204030204" pitchFamily="34" charset="0"/>
              <a:buChar char="-"/>
            </a:pPr>
            <a:r>
              <a:rPr lang="es-CO" sz="2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 que </a:t>
            </a:r>
            <a:r>
              <a:rPr lang="es-CO" sz="2900" dirty="0">
                <a:solidFill>
                  <a:srgbClr val="21212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quieren venganza o no comprenden la realidad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01962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2069</Words>
  <Application>Microsoft Office PowerPoint</Application>
  <PresentationFormat>Panorámica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Times New Roman</vt:lpstr>
      <vt:lpstr>Wingdings 3</vt:lpstr>
      <vt:lpstr>Espiral</vt:lpstr>
      <vt:lpstr>INFANCIAS FELICES Y UNA VIDA LIBRE DE VIOLENCIA</vt:lpstr>
      <vt:lpstr>Progenitura responsable = un acto continuo de voluntad afectiva dirigido al bienestar integral (buen vivir/ vivir sabroso) de los hijos e hijas  </vt:lpstr>
      <vt:lpstr>ALINEACIÓN PARENTAL</vt:lpstr>
      <vt:lpstr>Presentación de PowerPoint</vt:lpstr>
      <vt:lpstr>Pero… su autor afirma que:</vt:lpstr>
      <vt:lpstr>CRITERIOS EN CONTRA</vt:lpstr>
      <vt:lpstr>Presentación de PowerPoint</vt:lpstr>
      <vt:lpstr>PROBLEMA JURÍDICO</vt:lpstr>
      <vt:lpstr>Es violento… basarse en estereotipos y roles de género </vt:lpstr>
      <vt:lpstr>¿DEFICIT DE PROTECCIÓN?</vt:lpstr>
      <vt:lpstr>SÍNTESIS</vt:lpstr>
      <vt:lpstr> Derecho Convencional</vt:lpstr>
      <vt:lpstr> Derecho Convencional</vt:lpstr>
      <vt:lpstr>Derecho Constitucional</vt:lpstr>
      <vt:lpstr>Normas legales</vt:lpstr>
      <vt:lpstr>Jurisprudencia</vt:lpstr>
      <vt:lpstr>DATOS DE CONTACTO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INFANCIAS FELICES Y UNA VIDA LIBRE DE VIOLENCIA</dc:title>
  <dc:creator>Catalina del Pilar Cardozo Arango</dc:creator>
  <cp:lastModifiedBy>Catalina del Pilar Cardozo Arango</cp:lastModifiedBy>
  <cp:revision>2</cp:revision>
  <dcterms:created xsi:type="dcterms:W3CDTF">2024-06-05T01:22:55Z</dcterms:created>
  <dcterms:modified xsi:type="dcterms:W3CDTF">2024-06-06T21:08:22Z</dcterms:modified>
</cp:coreProperties>
</file>